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307" r:id="rId5"/>
    <p:sldId id="337" r:id="rId6"/>
    <p:sldId id="338" r:id="rId7"/>
    <p:sldId id="322" r:id="rId8"/>
    <p:sldId id="339" r:id="rId9"/>
    <p:sldId id="323" r:id="rId10"/>
    <p:sldId id="324" r:id="rId11"/>
    <p:sldId id="326" r:id="rId12"/>
    <p:sldId id="325" r:id="rId13"/>
    <p:sldId id="340" r:id="rId14"/>
    <p:sldId id="341" r:id="rId15"/>
    <p:sldId id="331" r:id="rId16"/>
    <p:sldId id="330" r:id="rId17"/>
    <p:sldId id="327" r:id="rId18"/>
    <p:sldId id="328" r:id="rId19"/>
    <p:sldId id="329" r:id="rId20"/>
    <p:sldId id="332" r:id="rId21"/>
    <p:sldId id="333" r:id="rId22"/>
    <p:sldId id="334" r:id="rId23"/>
    <p:sldId id="335" r:id="rId24"/>
    <p:sldId id="336" r:id="rId25"/>
    <p:sldId id="342" r:id="rId26"/>
    <p:sldId id="343" r:id="rId27"/>
    <p:sldId id="293" r:id="rId28"/>
    <p:sldId id="321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2638"/>
    <a:srgbClr val="C0C0C0"/>
    <a:srgbClr val="008BDB"/>
    <a:srgbClr val="A20C33"/>
    <a:srgbClr val="BEBEBE"/>
    <a:srgbClr val="C76D85"/>
    <a:srgbClr val="DA9EAD"/>
    <a:srgbClr val="99C6E6"/>
    <a:srgbClr val="9D9D9D"/>
    <a:srgbClr val="66A9D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434" autoAdjust="0"/>
  </p:normalViewPr>
  <p:slideViewPr>
    <p:cSldViewPr snapToGrid="0">
      <p:cViewPr varScale="1">
        <p:scale>
          <a:sx n="114" d="100"/>
          <a:sy n="114" d="100"/>
        </p:scale>
        <p:origin x="42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A9F48-57CB-4055-A7EF-32E5E0A7CF3F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1101B-A1E6-4F2B-A4F6-89DD6E6D3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877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326C3-8545-4F13-9F33-9B3B5119ABC5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60737-485D-470A-8278-F4FCA36C3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94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86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внутренний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8875" y="1426314"/>
            <a:ext cx="10828482" cy="7867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20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88875" y="2420227"/>
            <a:ext cx="10828482" cy="3529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04884"/>
            <a:ext cx="10515600" cy="756388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ru-RU" sz="36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988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внутренний_слайд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98863" y="1448110"/>
            <a:ext cx="5101038" cy="3790075"/>
          </a:xfrm>
          <a:prstGeom prst="rect">
            <a:avLst/>
          </a:prstGeom>
        </p:spPr>
        <p:txBody>
          <a:bodyPr/>
          <a:lstStyle>
            <a:lvl1pPr marL="342900" indent="-342900" algn="l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Буллиты</a:t>
            </a:r>
          </a:p>
          <a:p>
            <a:r>
              <a:rPr lang="ru-RU" dirty="0"/>
              <a:t>Буллиты</a:t>
            </a:r>
          </a:p>
          <a:p>
            <a:r>
              <a:rPr lang="ru-RU" dirty="0"/>
              <a:t>Буллиты</a:t>
            </a:r>
          </a:p>
          <a:p>
            <a:r>
              <a:rPr lang="ru-RU" dirty="0"/>
              <a:t>Буллиты</a:t>
            </a:r>
          </a:p>
          <a:p>
            <a:r>
              <a:rPr lang="ru-RU" dirty="0"/>
              <a:t>Буллиты</a:t>
            </a:r>
          </a:p>
          <a:p>
            <a:r>
              <a:rPr lang="ru-RU" dirty="0"/>
              <a:t>Буллиты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6271940" y="1448110"/>
            <a:ext cx="5026025" cy="3790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8863" y="404884"/>
            <a:ext cx="10515600" cy="655292"/>
          </a:xfrm>
          <a:prstGeom prst="rect">
            <a:avLst/>
          </a:prstGeom>
        </p:spPr>
        <p:txBody>
          <a:bodyPr/>
          <a:lstStyle>
            <a:lvl1pPr>
              <a:defRPr lang="ru-RU" sz="36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6539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0331" y="404883"/>
            <a:ext cx="10916478" cy="615535"/>
          </a:xfrm>
          <a:prstGeom prst="rect">
            <a:avLst/>
          </a:prstGeom>
        </p:spPr>
        <p:txBody>
          <a:bodyPr/>
          <a:lstStyle>
            <a:lvl1pPr>
              <a:defRPr lang="ru-RU" sz="36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150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192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088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727" y="6379981"/>
            <a:ext cx="1286045" cy="252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83" y="6397678"/>
            <a:ext cx="1519106" cy="21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9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1" r:id="rId3"/>
    <p:sldLayoutId id="2147483653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B01736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370" userDrawn="1">
          <p15:clr>
            <a:srgbClr val="F26B43"/>
          </p15:clr>
        </p15:guide>
        <p15:guide id="3" orient="horz" pos="3906" userDrawn="1">
          <p15:clr>
            <a:srgbClr val="F26B43"/>
          </p15:clr>
        </p15:guide>
        <p15:guide id="4" pos="73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7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38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587375" y="1597585"/>
            <a:ext cx="11420227" cy="338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6000" b="1" spc="-60" dirty="0">
                <a:solidFill>
                  <a:schemeClr val="bg1"/>
                </a:solidFill>
                <a:latin typeface="Segoe UI Semibold" pitchFamily="34" charset="0"/>
                <a:cs typeface="Roboto"/>
              </a:rPr>
              <a:t>BIM 360, Живая демонстрация возможностей и практическое использование</a:t>
            </a:r>
            <a:br>
              <a:rPr lang="ru-RU" sz="6000" b="1" spc="-60" dirty="0">
                <a:solidFill>
                  <a:schemeClr val="bg1"/>
                </a:solidFill>
                <a:latin typeface="Segoe UI Semibold" pitchFamily="34" charset="0"/>
                <a:cs typeface="Roboto"/>
              </a:rPr>
            </a:br>
            <a:endParaRPr lang="en-US" sz="4000" spc="-6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587375" y="5519519"/>
            <a:ext cx="4009792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400" spc="60" dirty="0" err="1">
                <a:solidFill>
                  <a:schemeClr val="bg1"/>
                </a:solidFill>
                <a:latin typeface="Segoe UI Semibold" pitchFamily="34" charset="0"/>
                <a:cs typeface="Harmonia Sans Pro Cyr"/>
              </a:rPr>
              <a:t>Ескендер</a:t>
            </a:r>
            <a:r>
              <a:rPr lang="ru-RU" sz="2400" spc="60" dirty="0">
                <a:solidFill>
                  <a:schemeClr val="bg1"/>
                </a:solidFill>
                <a:latin typeface="Segoe UI Semibold" pitchFamily="34" charset="0"/>
                <a:cs typeface="Harmonia Sans Pro Cyr"/>
              </a:rPr>
              <a:t> </a:t>
            </a:r>
            <a:r>
              <a:rPr lang="ru-RU" sz="2400" spc="60" dirty="0" err="1">
                <a:solidFill>
                  <a:schemeClr val="bg1"/>
                </a:solidFill>
                <a:latin typeface="Segoe UI Semibold" pitchFamily="34" charset="0"/>
                <a:cs typeface="Harmonia Sans Pro Cyr"/>
              </a:rPr>
              <a:t>Турмагамбетов</a:t>
            </a:r>
            <a:endParaRPr lang="ru-RU" sz="2400" spc="60" dirty="0">
              <a:solidFill>
                <a:schemeClr val="bg1"/>
              </a:solidFill>
              <a:latin typeface="Segoe UI Semibold" pitchFamily="34" charset="0"/>
              <a:cs typeface="Harmonia Sans Pro Cyr"/>
            </a:endParaRPr>
          </a:p>
          <a:p>
            <a:pPr marL="12700">
              <a:lnSpc>
                <a:spcPct val="100000"/>
              </a:lnSpc>
            </a:pPr>
            <a:r>
              <a:rPr lang="ru-RU" spc="6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Инженер по продуктам </a:t>
            </a:r>
            <a:r>
              <a:rPr lang="en-US" spc="6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Autodesk</a:t>
            </a:r>
            <a:endParaRPr lang="ru-RU" spc="6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4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331" y="404883"/>
            <a:ext cx="10916478" cy="615535"/>
          </a:xfrm>
        </p:spPr>
        <p:txBody>
          <a:bodyPr/>
          <a:lstStyle/>
          <a:p>
            <a:r>
              <a:rPr lang="ru-RU" dirty="0"/>
              <a:t>Функционал </a:t>
            </a:r>
            <a:r>
              <a:rPr lang="en-US" dirty="0"/>
              <a:t>BIM 360 Design </a:t>
            </a:r>
            <a:r>
              <a:rPr lang="kk-KZ" dirty="0"/>
              <a:t> для </a:t>
            </a:r>
            <a:r>
              <a:rPr lang="en-US" dirty="0"/>
              <a:t>CIVIL 3D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922466" y="0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ED8E18-9FB5-4493-9FD9-A4DD2903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33119" y="2948602"/>
            <a:ext cx="2743009" cy="80825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991A076-F6F7-41E4-80DE-A0A4B30DDF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55" b="9584"/>
          <a:stretch/>
        </p:blipFill>
        <p:spPr>
          <a:xfrm>
            <a:off x="587375" y="1581149"/>
            <a:ext cx="9947275" cy="376908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F446EDD-2C43-4A59-9635-DC77DF0B9218}"/>
              </a:ext>
            </a:extLst>
          </p:cNvPr>
          <p:cNvSpPr txBox="1"/>
          <p:nvPr/>
        </p:nvSpPr>
        <p:spPr>
          <a:xfrm>
            <a:off x="902341" y="1581148"/>
            <a:ext cx="2498084" cy="5048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16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Совместная работа в </a:t>
            </a:r>
            <a:r>
              <a:rPr lang="en-US" sz="16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Civil 3D</a:t>
            </a:r>
            <a:endParaRPr lang="ru-RU" sz="1600" b="0" dirty="0">
              <a:ln w="0"/>
              <a:solidFill>
                <a:schemeClr val="tx1"/>
              </a:solidFill>
              <a:latin typeface="+mn-lt"/>
              <a:cs typeface="Segoe UI Semibold" panose="020B07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A00706-03F6-47B7-BBBD-9D80F0A901C8}"/>
              </a:ext>
            </a:extLst>
          </p:cNvPr>
          <p:cNvSpPr txBox="1"/>
          <p:nvPr/>
        </p:nvSpPr>
        <p:spPr>
          <a:xfrm>
            <a:off x="4311969" y="1581148"/>
            <a:ext cx="2784155" cy="5048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16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Управление документами и чертежами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859B8A-AE24-4298-9ACB-337EBD94AC5A}"/>
              </a:ext>
            </a:extLst>
          </p:cNvPr>
          <p:cNvSpPr txBox="1"/>
          <p:nvPr/>
        </p:nvSpPr>
        <p:spPr>
          <a:xfrm>
            <a:off x="777690" y="4524018"/>
            <a:ext cx="3070410" cy="752833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Проекты </a:t>
            </a:r>
            <a:r>
              <a:rPr lang="en-US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Civil 3D </a:t>
            </a:r>
            <a:r>
              <a:rPr lang="ru-RU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и чертежи компонуются в облаке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Создание и заимствование быстрых ссылок на данные (</a:t>
            </a:r>
            <a:r>
              <a:rPr lang="en-US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Data Shortcuts</a:t>
            </a:r>
            <a:r>
              <a:rPr lang="ru-RU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Автоматическая блокировка файла чертежа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31EEAF-C746-4CED-BBA8-95E313CAB489}"/>
              </a:ext>
            </a:extLst>
          </p:cNvPr>
          <p:cNvSpPr txBox="1"/>
          <p:nvPr/>
        </p:nvSpPr>
        <p:spPr>
          <a:xfrm>
            <a:off x="4095704" y="4524018"/>
            <a:ext cx="3143295" cy="752833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Проверка выполненных чертежей и моделей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Визуальное управление и сравнение ревизиями (версиями)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Выпуск, согласование и создание замечаний (облака</a:t>
            </a:r>
            <a:r>
              <a:rPr lang="en-US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, </a:t>
            </a:r>
            <a:r>
              <a:rPr lang="ru-RU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пометки).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b="0" dirty="0">
              <a:ln w="0"/>
              <a:solidFill>
                <a:srgbClr val="192638"/>
              </a:solidFill>
              <a:latin typeface="+mn-lt"/>
              <a:cs typeface="Segoe UI Semibold" panose="020B07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FCC648-D723-4FAC-99DA-D24E590E606E}"/>
              </a:ext>
            </a:extLst>
          </p:cNvPr>
          <p:cNvSpPr txBox="1"/>
          <p:nvPr/>
        </p:nvSpPr>
        <p:spPr>
          <a:xfrm>
            <a:off x="7385433" y="4524017"/>
            <a:ext cx="3143295" cy="752833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Доступ к </a:t>
            </a:r>
            <a:r>
              <a:rPr lang="en-US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BIM 360</a:t>
            </a:r>
            <a:r>
              <a:rPr lang="ru-RU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 через проводник </a:t>
            </a:r>
            <a:r>
              <a:rPr lang="en-US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Windows</a:t>
            </a:r>
            <a:endParaRPr lang="ru-RU" sz="1000" b="0" dirty="0">
              <a:ln w="0"/>
              <a:solidFill>
                <a:srgbClr val="192638"/>
              </a:solidFill>
              <a:latin typeface="+mn-lt"/>
              <a:cs typeface="Segoe UI Semibold" panose="020B07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Блокировка и разблокировка файлов от изменений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rgbClr val="192638"/>
                </a:solidFill>
                <a:latin typeface="+mn-lt"/>
                <a:cs typeface="Segoe UI Semibold" panose="020B0702040204020203" pitchFamily="34" charset="0"/>
              </a:rPr>
              <a:t>Просмотр параметров файла (Версия, Автор, Дата)</a:t>
            </a:r>
            <a:endParaRPr lang="en-US" sz="1000" b="0" dirty="0">
              <a:ln w="0"/>
              <a:solidFill>
                <a:srgbClr val="192638"/>
              </a:solidFill>
              <a:latin typeface="+mn-lt"/>
              <a:cs typeface="Segoe UI Semibold" panose="020B07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A42D6E-6D8E-468C-B2A3-EB4A604BBD03}"/>
              </a:ext>
            </a:extLst>
          </p:cNvPr>
          <p:cNvSpPr txBox="1"/>
          <p:nvPr/>
        </p:nvSpPr>
        <p:spPr>
          <a:xfrm>
            <a:off x="7483940" y="1571621"/>
            <a:ext cx="2784155" cy="5048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Desktop Connector</a:t>
            </a:r>
            <a:endParaRPr lang="ru-RU" sz="1600" b="0" dirty="0">
              <a:ln w="0"/>
              <a:solidFill>
                <a:schemeClr val="tx1"/>
              </a:solidFill>
              <a:latin typeface="+mn-lt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6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922466" y="0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58313C-5093-4C34-B31D-00810FD7E5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600" y="1325849"/>
            <a:ext cx="3629025" cy="4551076"/>
          </a:xfrm>
          <a:prstGeom prst="rect">
            <a:avLst/>
          </a:prstGeom>
        </p:spPr>
      </p:pic>
      <p:sp>
        <p:nvSpPr>
          <p:cNvPr id="19" name="Заголовок 2">
            <a:extLst>
              <a:ext uri="{FF2B5EF4-FFF2-40B4-BE49-F238E27FC236}">
                <a16:creationId xmlns:a16="http://schemas.microsoft.com/office/drawing/2014/main" id="{CEAC454F-DB37-4545-8FE7-06AD7F27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404883"/>
            <a:ext cx="10916478" cy="615535"/>
          </a:xfrm>
        </p:spPr>
        <p:txBody>
          <a:bodyPr/>
          <a:lstStyle/>
          <a:p>
            <a:r>
              <a:rPr lang="ru-RU" sz="2500"/>
              <a:t>ПРОГРАМНЫЕ ОБЕСПЕЧЕНИЯ ДЛЯ ПРОЕКТОВ ИНФРАСТРУКТУРНОГО СТРОИТЕЛЬСТВА</a:t>
            </a:r>
            <a:endParaRPr lang="ru-RU" sz="25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594ACD-650D-4F0D-BFE8-DF411904CB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247" y="1224795"/>
            <a:ext cx="3701199" cy="8382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A84F289-D23B-40AB-B18F-E321D6CBA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9719527" y="2681286"/>
            <a:ext cx="3701199" cy="8382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2E04E28-94C4-404E-B30F-DEEEBB6E481D}"/>
              </a:ext>
            </a:extLst>
          </p:cNvPr>
          <p:cNvSpPr/>
          <p:nvPr/>
        </p:nvSpPr>
        <p:spPr>
          <a:xfrm>
            <a:off x="610246" y="2332793"/>
            <a:ext cx="5958333" cy="6340197"/>
          </a:xfrm>
          <a:prstGeom prst="rect">
            <a:avLst/>
          </a:prstGeom>
          <a:effectLst/>
        </p:spPr>
        <p:txBody>
          <a:bodyPr wrap="square" numCol="2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Revit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InfraWorks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FormIt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Insight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Navisworks</a:t>
            </a:r>
            <a:r>
              <a:rPr lang="ru-RU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Manage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ReCap</a:t>
            </a:r>
            <a:r>
              <a:rPr lang="ru-RU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Rendering in A360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3ds Max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Structural Analysis for Revit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Vehicle Tracking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Cloud storage (25 GB)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AutoCAD Civil</a:t>
            </a:r>
            <a:r>
              <a:rPr lang="ru-RU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AutoCAD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AutoCAD Architecture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AutoCAD Electrical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AutoCAD Map</a:t>
            </a:r>
            <a:r>
              <a:rPr lang="ru-RU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3D</a:t>
            </a:r>
            <a:endParaRPr lang="ru-RU" sz="1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AutoCAD MEP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AutoCAD Plant 3D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AutoCAD Raster Design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AutoCAD Mobile App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Advance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Steel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Fabrication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CADmep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Robot Structural Analysis Professional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Dynamo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Studio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Structural Bridge Design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Autodesk Docs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68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331" y="404883"/>
            <a:ext cx="10916478" cy="615535"/>
          </a:xfrm>
        </p:spPr>
        <p:txBody>
          <a:bodyPr/>
          <a:lstStyle/>
          <a:p>
            <a:r>
              <a:rPr lang="ru-RU" dirty="0"/>
              <a:t>Функционал </a:t>
            </a:r>
            <a:r>
              <a:rPr lang="en-US" dirty="0"/>
              <a:t>BIM 360 Design (+Docs)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922466" y="0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ED8E18-9FB5-4493-9FD9-A4DD2903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33119" y="2948602"/>
            <a:ext cx="2743009" cy="808253"/>
          </a:xfrm>
          <a:prstGeom prst="rect">
            <a:avLst/>
          </a:prstGeom>
        </p:spPr>
      </p:pic>
      <p:grpSp>
        <p:nvGrpSpPr>
          <p:cNvPr id="28" name="Google Shape;658;p41">
            <a:extLst>
              <a:ext uri="{FF2B5EF4-FFF2-40B4-BE49-F238E27FC236}">
                <a16:creationId xmlns:a16="http://schemas.microsoft.com/office/drawing/2014/main" id="{4070ECA1-D360-4DFC-BF66-4EC5E56B8226}"/>
              </a:ext>
            </a:extLst>
          </p:cNvPr>
          <p:cNvGrpSpPr/>
          <p:nvPr/>
        </p:nvGrpSpPr>
        <p:grpSpPr>
          <a:xfrm>
            <a:off x="689063" y="1336520"/>
            <a:ext cx="1684553" cy="1911943"/>
            <a:chOff x="867479" y="1341838"/>
            <a:chExt cx="2267484" cy="3996716"/>
          </a:xfrm>
        </p:grpSpPr>
        <p:sp>
          <p:nvSpPr>
            <p:cNvPr id="29" name="Google Shape;659;p41">
              <a:extLst>
                <a:ext uri="{FF2B5EF4-FFF2-40B4-BE49-F238E27FC236}">
                  <a16:creationId xmlns:a16="http://schemas.microsoft.com/office/drawing/2014/main" id="{1504B3D4-9EBD-4639-9C68-8829BA140C04}"/>
                </a:ext>
              </a:extLst>
            </p:cNvPr>
            <p:cNvSpPr/>
            <p:nvPr/>
          </p:nvSpPr>
          <p:spPr>
            <a:xfrm>
              <a:off x="867479" y="1372948"/>
              <a:ext cx="2267484" cy="3965606"/>
            </a:xfrm>
            <a:prstGeom prst="roundRect">
              <a:avLst>
                <a:gd name="adj" fmla="val 6041"/>
              </a:avLst>
            </a:prstGeom>
            <a:solidFill>
              <a:srgbClr val="E2E3E4"/>
            </a:solidFill>
            <a:ln>
              <a:noFill/>
            </a:ln>
          </p:spPr>
          <p:txBody>
            <a:bodyPr spcFirstLastPara="1" wrap="square" lIns="68100" tIns="34050" rIns="68100" bIns="340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3" b="1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60;p41">
              <a:extLst>
                <a:ext uri="{FF2B5EF4-FFF2-40B4-BE49-F238E27FC236}">
                  <a16:creationId xmlns:a16="http://schemas.microsoft.com/office/drawing/2014/main" id="{19290063-6371-47B9-9769-31A116A3094D}"/>
                </a:ext>
              </a:extLst>
            </p:cNvPr>
            <p:cNvSpPr txBox="1"/>
            <p:nvPr/>
          </p:nvSpPr>
          <p:spPr>
            <a:xfrm>
              <a:off x="867479" y="1341838"/>
              <a:ext cx="2267484" cy="1486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41" dirty="0">
                  <a:solidFill>
                    <a:srgbClr val="007EC6"/>
                  </a:solidFill>
                  <a:ea typeface="Arial"/>
                  <a:cs typeface="Arial"/>
                  <a:sym typeface="Arial"/>
                </a:rPr>
                <a:t>Команда инженеров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41" dirty="0">
                  <a:solidFill>
                    <a:srgbClr val="007EC6"/>
                  </a:solidFill>
                  <a:ea typeface="Arial"/>
                  <a:cs typeface="Arial"/>
                  <a:sym typeface="Arial"/>
                </a:rPr>
                <a:t>(Алматы)</a:t>
              </a:r>
              <a:endParaRPr dirty="0"/>
            </a:p>
          </p:txBody>
        </p:sp>
      </p:grpSp>
      <p:grpSp>
        <p:nvGrpSpPr>
          <p:cNvPr id="31" name="Google Shape;661;p41">
            <a:extLst>
              <a:ext uri="{FF2B5EF4-FFF2-40B4-BE49-F238E27FC236}">
                <a16:creationId xmlns:a16="http://schemas.microsoft.com/office/drawing/2014/main" id="{B1852E19-3D74-429A-A980-5D3C22E76520}"/>
              </a:ext>
            </a:extLst>
          </p:cNvPr>
          <p:cNvGrpSpPr/>
          <p:nvPr/>
        </p:nvGrpSpPr>
        <p:grpSpPr>
          <a:xfrm>
            <a:off x="1768115" y="1971843"/>
            <a:ext cx="525913" cy="441624"/>
            <a:chOff x="2154551" y="7937558"/>
            <a:chExt cx="941435" cy="790550"/>
          </a:xfrm>
        </p:grpSpPr>
        <p:sp>
          <p:nvSpPr>
            <p:cNvPr id="32" name="Google Shape;662;p41">
              <a:extLst>
                <a:ext uri="{FF2B5EF4-FFF2-40B4-BE49-F238E27FC236}">
                  <a16:creationId xmlns:a16="http://schemas.microsoft.com/office/drawing/2014/main" id="{61864651-E9B6-4C94-8474-145414485328}"/>
                </a:ext>
              </a:extLst>
            </p:cNvPr>
            <p:cNvSpPr/>
            <p:nvPr/>
          </p:nvSpPr>
          <p:spPr>
            <a:xfrm>
              <a:off x="2219585" y="7998668"/>
              <a:ext cx="811320" cy="558697"/>
            </a:xfrm>
            <a:custGeom>
              <a:avLst/>
              <a:gdLst/>
              <a:ahLst/>
              <a:cxnLst/>
              <a:rect l="l" t="t" r="r" b="b"/>
              <a:pathLst>
                <a:path w="2968" h="2048" extrusionOk="0">
                  <a:moveTo>
                    <a:pt x="292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0" y="2030"/>
                    <a:pt x="18" y="2048"/>
                    <a:pt x="40" y="2048"/>
                  </a:cubicBezTo>
                  <a:cubicBezTo>
                    <a:pt x="2928" y="2048"/>
                    <a:pt x="2928" y="2048"/>
                    <a:pt x="2928" y="2048"/>
                  </a:cubicBezTo>
                  <a:cubicBezTo>
                    <a:pt x="2950" y="2048"/>
                    <a:pt x="2968" y="2030"/>
                    <a:pt x="2968" y="2008"/>
                  </a:cubicBezTo>
                  <a:cubicBezTo>
                    <a:pt x="2968" y="41"/>
                    <a:pt x="2968" y="41"/>
                    <a:pt x="2968" y="41"/>
                  </a:cubicBezTo>
                  <a:cubicBezTo>
                    <a:pt x="2968" y="18"/>
                    <a:pt x="2950" y="0"/>
                    <a:pt x="2928" y="0"/>
                  </a:cubicBezTo>
                  <a:close/>
                  <a:moveTo>
                    <a:pt x="2887" y="1968"/>
                  </a:moveTo>
                  <a:cubicBezTo>
                    <a:pt x="80" y="1968"/>
                    <a:pt x="80" y="1968"/>
                    <a:pt x="80" y="1968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2887" y="81"/>
                    <a:pt x="2887" y="81"/>
                    <a:pt x="2887" y="81"/>
                  </a:cubicBezTo>
                  <a:lnTo>
                    <a:pt x="2887" y="196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51075" tIns="25525" rIns="51075" bIns="255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7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663;p41">
              <a:extLst>
                <a:ext uri="{FF2B5EF4-FFF2-40B4-BE49-F238E27FC236}">
                  <a16:creationId xmlns:a16="http://schemas.microsoft.com/office/drawing/2014/main" id="{5A81CBA9-B730-4ABF-AA9C-2429677515D2}"/>
                </a:ext>
              </a:extLst>
            </p:cNvPr>
            <p:cNvSpPr/>
            <p:nvPr/>
          </p:nvSpPr>
          <p:spPr>
            <a:xfrm>
              <a:off x="2154551" y="7937558"/>
              <a:ext cx="941435" cy="790550"/>
            </a:xfrm>
            <a:custGeom>
              <a:avLst/>
              <a:gdLst/>
              <a:ahLst/>
              <a:cxnLst/>
              <a:rect l="l" t="t" r="r" b="b"/>
              <a:pathLst>
                <a:path w="3444" h="2898" extrusionOk="0">
                  <a:moveTo>
                    <a:pt x="3230" y="0"/>
                  </a:moveTo>
                  <a:cubicBezTo>
                    <a:pt x="214" y="0"/>
                    <a:pt x="214" y="0"/>
                    <a:pt x="214" y="0"/>
                  </a:cubicBezTo>
                  <a:cubicBezTo>
                    <a:pt x="96" y="0"/>
                    <a:pt x="0" y="96"/>
                    <a:pt x="0" y="215"/>
                  </a:cubicBezTo>
                  <a:cubicBezTo>
                    <a:pt x="0" y="2294"/>
                    <a:pt x="0" y="2294"/>
                    <a:pt x="0" y="2294"/>
                  </a:cubicBezTo>
                  <a:cubicBezTo>
                    <a:pt x="0" y="2412"/>
                    <a:pt x="96" y="2508"/>
                    <a:pt x="214" y="2508"/>
                  </a:cubicBezTo>
                  <a:cubicBezTo>
                    <a:pt x="1268" y="2508"/>
                    <a:pt x="1268" y="2508"/>
                    <a:pt x="1268" y="2508"/>
                  </a:cubicBezTo>
                  <a:cubicBezTo>
                    <a:pt x="922" y="2794"/>
                    <a:pt x="922" y="2794"/>
                    <a:pt x="922" y="2794"/>
                  </a:cubicBezTo>
                  <a:cubicBezTo>
                    <a:pt x="903" y="2810"/>
                    <a:pt x="896" y="2836"/>
                    <a:pt x="905" y="2859"/>
                  </a:cubicBezTo>
                  <a:cubicBezTo>
                    <a:pt x="913" y="2882"/>
                    <a:pt x="935" y="2898"/>
                    <a:pt x="959" y="2898"/>
                  </a:cubicBezTo>
                  <a:cubicBezTo>
                    <a:pt x="2485" y="2898"/>
                    <a:pt x="2485" y="2898"/>
                    <a:pt x="2485" y="2898"/>
                  </a:cubicBezTo>
                  <a:cubicBezTo>
                    <a:pt x="2509" y="2898"/>
                    <a:pt x="2531" y="2882"/>
                    <a:pt x="2539" y="2859"/>
                  </a:cubicBezTo>
                  <a:cubicBezTo>
                    <a:pt x="2548" y="2836"/>
                    <a:pt x="2541" y="2810"/>
                    <a:pt x="2522" y="2794"/>
                  </a:cubicBezTo>
                  <a:cubicBezTo>
                    <a:pt x="2176" y="2508"/>
                    <a:pt x="2176" y="2508"/>
                    <a:pt x="2176" y="2508"/>
                  </a:cubicBezTo>
                  <a:cubicBezTo>
                    <a:pt x="3230" y="2508"/>
                    <a:pt x="3230" y="2508"/>
                    <a:pt x="3230" y="2508"/>
                  </a:cubicBezTo>
                  <a:cubicBezTo>
                    <a:pt x="3348" y="2508"/>
                    <a:pt x="3444" y="2412"/>
                    <a:pt x="3444" y="2294"/>
                  </a:cubicBezTo>
                  <a:cubicBezTo>
                    <a:pt x="3444" y="215"/>
                    <a:pt x="3444" y="215"/>
                    <a:pt x="3444" y="215"/>
                  </a:cubicBezTo>
                  <a:cubicBezTo>
                    <a:pt x="3444" y="96"/>
                    <a:pt x="3348" y="0"/>
                    <a:pt x="3230" y="0"/>
                  </a:cubicBezTo>
                  <a:close/>
                  <a:moveTo>
                    <a:pt x="2322" y="2781"/>
                  </a:moveTo>
                  <a:cubicBezTo>
                    <a:pt x="1122" y="2781"/>
                    <a:pt x="1122" y="2781"/>
                    <a:pt x="1122" y="2781"/>
                  </a:cubicBezTo>
                  <a:cubicBezTo>
                    <a:pt x="1451" y="2508"/>
                    <a:pt x="1451" y="2508"/>
                    <a:pt x="1451" y="2508"/>
                  </a:cubicBezTo>
                  <a:cubicBezTo>
                    <a:pt x="1993" y="2508"/>
                    <a:pt x="1993" y="2508"/>
                    <a:pt x="1993" y="2508"/>
                  </a:cubicBezTo>
                  <a:lnTo>
                    <a:pt x="2322" y="2781"/>
                  </a:lnTo>
                  <a:close/>
                  <a:moveTo>
                    <a:pt x="3327" y="2294"/>
                  </a:moveTo>
                  <a:cubicBezTo>
                    <a:pt x="3327" y="2347"/>
                    <a:pt x="3283" y="2391"/>
                    <a:pt x="3230" y="2391"/>
                  </a:cubicBezTo>
                  <a:cubicBezTo>
                    <a:pt x="2014" y="2391"/>
                    <a:pt x="2014" y="2391"/>
                    <a:pt x="2014" y="2391"/>
                  </a:cubicBezTo>
                  <a:cubicBezTo>
                    <a:pt x="2014" y="2391"/>
                    <a:pt x="2014" y="2391"/>
                    <a:pt x="2014" y="2391"/>
                  </a:cubicBezTo>
                  <a:cubicBezTo>
                    <a:pt x="1430" y="2391"/>
                    <a:pt x="1430" y="2391"/>
                    <a:pt x="1430" y="2391"/>
                  </a:cubicBezTo>
                  <a:cubicBezTo>
                    <a:pt x="1430" y="2391"/>
                    <a:pt x="1430" y="2391"/>
                    <a:pt x="1430" y="2391"/>
                  </a:cubicBezTo>
                  <a:cubicBezTo>
                    <a:pt x="214" y="2391"/>
                    <a:pt x="214" y="2391"/>
                    <a:pt x="214" y="2391"/>
                  </a:cubicBezTo>
                  <a:cubicBezTo>
                    <a:pt x="161" y="2391"/>
                    <a:pt x="117" y="2347"/>
                    <a:pt x="117" y="2294"/>
                  </a:cubicBezTo>
                  <a:cubicBezTo>
                    <a:pt x="117" y="215"/>
                    <a:pt x="117" y="215"/>
                    <a:pt x="117" y="215"/>
                  </a:cubicBezTo>
                  <a:cubicBezTo>
                    <a:pt x="117" y="161"/>
                    <a:pt x="161" y="117"/>
                    <a:pt x="214" y="117"/>
                  </a:cubicBezTo>
                  <a:cubicBezTo>
                    <a:pt x="3230" y="117"/>
                    <a:pt x="3230" y="117"/>
                    <a:pt x="3230" y="117"/>
                  </a:cubicBezTo>
                  <a:cubicBezTo>
                    <a:pt x="3283" y="117"/>
                    <a:pt x="3327" y="161"/>
                    <a:pt x="3327" y="215"/>
                  </a:cubicBezTo>
                  <a:lnTo>
                    <a:pt x="3327" y="229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51075" tIns="25525" rIns="51075" bIns="255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7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664;p41">
            <a:extLst>
              <a:ext uri="{FF2B5EF4-FFF2-40B4-BE49-F238E27FC236}">
                <a16:creationId xmlns:a16="http://schemas.microsoft.com/office/drawing/2014/main" id="{0C009308-8DD6-46EA-8379-BC07E39919F3}"/>
              </a:ext>
            </a:extLst>
          </p:cNvPr>
          <p:cNvGrpSpPr/>
          <p:nvPr/>
        </p:nvGrpSpPr>
        <p:grpSpPr>
          <a:xfrm>
            <a:off x="1768128" y="2578736"/>
            <a:ext cx="525913" cy="441624"/>
            <a:chOff x="2154551" y="7937558"/>
            <a:chExt cx="941435" cy="790550"/>
          </a:xfrm>
        </p:grpSpPr>
        <p:sp>
          <p:nvSpPr>
            <p:cNvPr id="35" name="Google Shape;665;p41">
              <a:extLst>
                <a:ext uri="{FF2B5EF4-FFF2-40B4-BE49-F238E27FC236}">
                  <a16:creationId xmlns:a16="http://schemas.microsoft.com/office/drawing/2014/main" id="{34CB0617-66BB-4811-AFFC-3519BF1D732C}"/>
                </a:ext>
              </a:extLst>
            </p:cNvPr>
            <p:cNvSpPr/>
            <p:nvPr/>
          </p:nvSpPr>
          <p:spPr>
            <a:xfrm>
              <a:off x="2219585" y="7998668"/>
              <a:ext cx="811320" cy="558697"/>
            </a:xfrm>
            <a:custGeom>
              <a:avLst/>
              <a:gdLst/>
              <a:ahLst/>
              <a:cxnLst/>
              <a:rect l="l" t="t" r="r" b="b"/>
              <a:pathLst>
                <a:path w="2968" h="2048" extrusionOk="0">
                  <a:moveTo>
                    <a:pt x="292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0" y="2030"/>
                    <a:pt x="18" y="2048"/>
                    <a:pt x="40" y="2048"/>
                  </a:cubicBezTo>
                  <a:cubicBezTo>
                    <a:pt x="2928" y="2048"/>
                    <a:pt x="2928" y="2048"/>
                    <a:pt x="2928" y="2048"/>
                  </a:cubicBezTo>
                  <a:cubicBezTo>
                    <a:pt x="2950" y="2048"/>
                    <a:pt x="2968" y="2030"/>
                    <a:pt x="2968" y="2008"/>
                  </a:cubicBezTo>
                  <a:cubicBezTo>
                    <a:pt x="2968" y="41"/>
                    <a:pt x="2968" y="41"/>
                    <a:pt x="2968" y="41"/>
                  </a:cubicBezTo>
                  <a:cubicBezTo>
                    <a:pt x="2968" y="18"/>
                    <a:pt x="2950" y="0"/>
                    <a:pt x="2928" y="0"/>
                  </a:cubicBezTo>
                  <a:close/>
                  <a:moveTo>
                    <a:pt x="2887" y="1968"/>
                  </a:moveTo>
                  <a:cubicBezTo>
                    <a:pt x="80" y="1968"/>
                    <a:pt x="80" y="1968"/>
                    <a:pt x="80" y="1968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2887" y="81"/>
                    <a:pt x="2887" y="81"/>
                    <a:pt x="2887" y="81"/>
                  </a:cubicBezTo>
                  <a:lnTo>
                    <a:pt x="2887" y="196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51075" tIns="25525" rIns="51075" bIns="255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7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666;p41">
              <a:extLst>
                <a:ext uri="{FF2B5EF4-FFF2-40B4-BE49-F238E27FC236}">
                  <a16:creationId xmlns:a16="http://schemas.microsoft.com/office/drawing/2014/main" id="{B34A1BC0-1BAF-48EE-957E-9A5A3D1EE575}"/>
                </a:ext>
              </a:extLst>
            </p:cNvPr>
            <p:cNvSpPr/>
            <p:nvPr/>
          </p:nvSpPr>
          <p:spPr>
            <a:xfrm>
              <a:off x="2154551" y="7937558"/>
              <a:ext cx="941435" cy="790550"/>
            </a:xfrm>
            <a:custGeom>
              <a:avLst/>
              <a:gdLst/>
              <a:ahLst/>
              <a:cxnLst/>
              <a:rect l="l" t="t" r="r" b="b"/>
              <a:pathLst>
                <a:path w="3444" h="2898" extrusionOk="0">
                  <a:moveTo>
                    <a:pt x="3230" y="0"/>
                  </a:moveTo>
                  <a:cubicBezTo>
                    <a:pt x="214" y="0"/>
                    <a:pt x="214" y="0"/>
                    <a:pt x="214" y="0"/>
                  </a:cubicBezTo>
                  <a:cubicBezTo>
                    <a:pt x="96" y="0"/>
                    <a:pt x="0" y="96"/>
                    <a:pt x="0" y="215"/>
                  </a:cubicBezTo>
                  <a:cubicBezTo>
                    <a:pt x="0" y="2294"/>
                    <a:pt x="0" y="2294"/>
                    <a:pt x="0" y="2294"/>
                  </a:cubicBezTo>
                  <a:cubicBezTo>
                    <a:pt x="0" y="2412"/>
                    <a:pt x="96" y="2508"/>
                    <a:pt x="214" y="2508"/>
                  </a:cubicBezTo>
                  <a:cubicBezTo>
                    <a:pt x="1268" y="2508"/>
                    <a:pt x="1268" y="2508"/>
                    <a:pt x="1268" y="2508"/>
                  </a:cubicBezTo>
                  <a:cubicBezTo>
                    <a:pt x="922" y="2794"/>
                    <a:pt x="922" y="2794"/>
                    <a:pt x="922" y="2794"/>
                  </a:cubicBezTo>
                  <a:cubicBezTo>
                    <a:pt x="903" y="2810"/>
                    <a:pt x="896" y="2836"/>
                    <a:pt x="905" y="2859"/>
                  </a:cubicBezTo>
                  <a:cubicBezTo>
                    <a:pt x="913" y="2882"/>
                    <a:pt x="935" y="2898"/>
                    <a:pt x="959" y="2898"/>
                  </a:cubicBezTo>
                  <a:cubicBezTo>
                    <a:pt x="2485" y="2898"/>
                    <a:pt x="2485" y="2898"/>
                    <a:pt x="2485" y="2898"/>
                  </a:cubicBezTo>
                  <a:cubicBezTo>
                    <a:pt x="2509" y="2898"/>
                    <a:pt x="2531" y="2882"/>
                    <a:pt x="2539" y="2859"/>
                  </a:cubicBezTo>
                  <a:cubicBezTo>
                    <a:pt x="2548" y="2836"/>
                    <a:pt x="2541" y="2810"/>
                    <a:pt x="2522" y="2794"/>
                  </a:cubicBezTo>
                  <a:cubicBezTo>
                    <a:pt x="2176" y="2508"/>
                    <a:pt x="2176" y="2508"/>
                    <a:pt x="2176" y="2508"/>
                  </a:cubicBezTo>
                  <a:cubicBezTo>
                    <a:pt x="3230" y="2508"/>
                    <a:pt x="3230" y="2508"/>
                    <a:pt x="3230" y="2508"/>
                  </a:cubicBezTo>
                  <a:cubicBezTo>
                    <a:pt x="3348" y="2508"/>
                    <a:pt x="3444" y="2412"/>
                    <a:pt x="3444" y="2294"/>
                  </a:cubicBezTo>
                  <a:cubicBezTo>
                    <a:pt x="3444" y="215"/>
                    <a:pt x="3444" y="215"/>
                    <a:pt x="3444" y="215"/>
                  </a:cubicBezTo>
                  <a:cubicBezTo>
                    <a:pt x="3444" y="96"/>
                    <a:pt x="3348" y="0"/>
                    <a:pt x="3230" y="0"/>
                  </a:cubicBezTo>
                  <a:close/>
                  <a:moveTo>
                    <a:pt x="2322" y="2781"/>
                  </a:moveTo>
                  <a:cubicBezTo>
                    <a:pt x="1122" y="2781"/>
                    <a:pt x="1122" y="2781"/>
                    <a:pt x="1122" y="2781"/>
                  </a:cubicBezTo>
                  <a:cubicBezTo>
                    <a:pt x="1451" y="2508"/>
                    <a:pt x="1451" y="2508"/>
                    <a:pt x="1451" y="2508"/>
                  </a:cubicBezTo>
                  <a:cubicBezTo>
                    <a:pt x="1993" y="2508"/>
                    <a:pt x="1993" y="2508"/>
                    <a:pt x="1993" y="2508"/>
                  </a:cubicBezTo>
                  <a:lnTo>
                    <a:pt x="2322" y="2781"/>
                  </a:lnTo>
                  <a:close/>
                  <a:moveTo>
                    <a:pt x="3327" y="2294"/>
                  </a:moveTo>
                  <a:cubicBezTo>
                    <a:pt x="3327" y="2347"/>
                    <a:pt x="3283" y="2391"/>
                    <a:pt x="3230" y="2391"/>
                  </a:cubicBezTo>
                  <a:cubicBezTo>
                    <a:pt x="2014" y="2391"/>
                    <a:pt x="2014" y="2391"/>
                    <a:pt x="2014" y="2391"/>
                  </a:cubicBezTo>
                  <a:cubicBezTo>
                    <a:pt x="2014" y="2391"/>
                    <a:pt x="2014" y="2391"/>
                    <a:pt x="2014" y="2391"/>
                  </a:cubicBezTo>
                  <a:cubicBezTo>
                    <a:pt x="1430" y="2391"/>
                    <a:pt x="1430" y="2391"/>
                    <a:pt x="1430" y="2391"/>
                  </a:cubicBezTo>
                  <a:cubicBezTo>
                    <a:pt x="1430" y="2391"/>
                    <a:pt x="1430" y="2391"/>
                    <a:pt x="1430" y="2391"/>
                  </a:cubicBezTo>
                  <a:cubicBezTo>
                    <a:pt x="214" y="2391"/>
                    <a:pt x="214" y="2391"/>
                    <a:pt x="214" y="2391"/>
                  </a:cubicBezTo>
                  <a:cubicBezTo>
                    <a:pt x="161" y="2391"/>
                    <a:pt x="117" y="2347"/>
                    <a:pt x="117" y="2294"/>
                  </a:cubicBezTo>
                  <a:cubicBezTo>
                    <a:pt x="117" y="215"/>
                    <a:pt x="117" y="215"/>
                    <a:pt x="117" y="215"/>
                  </a:cubicBezTo>
                  <a:cubicBezTo>
                    <a:pt x="117" y="161"/>
                    <a:pt x="161" y="117"/>
                    <a:pt x="214" y="117"/>
                  </a:cubicBezTo>
                  <a:cubicBezTo>
                    <a:pt x="3230" y="117"/>
                    <a:pt x="3230" y="117"/>
                    <a:pt x="3230" y="117"/>
                  </a:cubicBezTo>
                  <a:cubicBezTo>
                    <a:pt x="3283" y="117"/>
                    <a:pt x="3327" y="161"/>
                    <a:pt x="3327" y="215"/>
                  </a:cubicBezTo>
                  <a:lnTo>
                    <a:pt x="3327" y="229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51075" tIns="25525" rIns="51075" bIns="255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7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667;p41">
            <a:extLst>
              <a:ext uri="{FF2B5EF4-FFF2-40B4-BE49-F238E27FC236}">
                <a16:creationId xmlns:a16="http://schemas.microsoft.com/office/drawing/2014/main" id="{CCA65681-61B9-45AB-A6D6-DA1AB59CD9A5}"/>
              </a:ext>
            </a:extLst>
          </p:cNvPr>
          <p:cNvSpPr/>
          <p:nvPr/>
        </p:nvSpPr>
        <p:spPr>
          <a:xfrm>
            <a:off x="2449444" y="1605823"/>
            <a:ext cx="5225362" cy="3439458"/>
          </a:xfrm>
          <a:custGeom>
            <a:avLst/>
            <a:gdLst/>
            <a:ahLst/>
            <a:cxnLst/>
            <a:rect l="l" t="t" r="r" b="b"/>
            <a:pathLst>
              <a:path w="4190" h="2632" extrusionOk="0">
                <a:moveTo>
                  <a:pt x="4136" y="1683"/>
                </a:moveTo>
                <a:cubicBezTo>
                  <a:pt x="4102" y="1602"/>
                  <a:pt x="4053" y="1529"/>
                  <a:pt x="3990" y="1466"/>
                </a:cubicBezTo>
                <a:cubicBezTo>
                  <a:pt x="3927" y="1404"/>
                  <a:pt x="3854" y="1355"/>
                  <a:pt x="3773" y="1320"/>
                </a:cubicBezTo>
                <a:cubicBezTo>
                  <a:pt x="3690" y="1285"/>
                  <a:pt x="3601" y="1267"/>
                  <a:pt x="3510" y="1266"/>
                </a:cubicBezTo>
                <a:cubicBezTo>
                  <a:pt x="3525" y="1197"/>
                  <a:pt x="3532" y="1127"/>
                  <a:pt x="3532" y="1056"/>
                </a:cubicBezTo>
                <a:cubicBezTo>
                  <a:pt x="3532" y="914"/>
                  <a:pt x="3504" y="775"/>
                  <a:pt x="3449" y="645"/>
                </a:cubicBezTo>
                <a:cubicBezTo>
                  <a:pt x="3396" y="519"/>
                  <a:pt x="3320" y="406"/>
                  <a:pt x="3223" y="309"/>
                </a:cubicBezTo>
                <a:cubicBezTo>
                  <a:pt x="3126" y="212"/>
                  <a:pt x="3013" y="136"/>
                  <a:pt x="2887" y="83"/>
                </a:cubicBezTo>
                <a:cubicBezTo>
                  <a:pt x="2757" y="28"/>
                  <a:pt x="2619" y="0"/>
                  <a:pt x="2476" y="0"/>
                </a:cubicBezTo>
                <a:cubicBezTo>
                  <a:pt x="2259" y="0"/>
                  <a:pt x="2051" y="65"/>
                  <a:pt x="1874" y="189"/>
                </a:cubicBezTo>
                <a:cubicBezTo>
                  <a:pt x="1789" y="248"/>
                  <a:pt x="1713" y="320"/>
                  <a:pt x="1648" y="402"/>
                </a:cubicBezTo>
                <a:cubicBezTo>
                  <a:pt x="1596" y="467"/>
                  <a:pt x="1553" y="538"/>
                  <a:pt x="1518" y="614"/>
                </a:cubicBezTo>
                <a:cubicBezTo>
                  <a:pt x="1433" y="621"/>
                  <a:pt x="1350" y="640"/>
                  <a:pt x="1271" y="671"/>
                </a:cubicBezTo>
                <a:cubicBezTo>
                  <a:pt x="1174" y="709"/>
                  <a:pt x="1086" y="763"/>
                  <a:pt x="1008" y="831"/>
                </a:cubicBezTo>
                <a:cubicBezTo>
                  <a:pt x="876" y="948"/>
                  <a:pt x="782" y="1101"/>
                  <a:pt x="738" y="1269"/>
                </a:cubicBezTo>
                <a:cubicBezTo>
                  <a:pt x="719" y="1267"/>
                  <a:pt x="701" y="1266"/>
                  <a:pt x="683" y="1266"/>
                </a:cubicBezTo>
                <a:cubicBezTo>
                  <a:pt x="591" y="1266"/>
                  <a:pt x="501" y="1285"/>
                  <a:pt x="417" y="1320"/>
                </a:cubicBezTo>
                <a:cubicBezTo>
                  <a:pt x="336" y="1355"/>
                  <a:pt x="263" y="1404"/>
                  <a:pt x="200" y="1466"/>
                </a:cubicBezTo>
                <a:cubicBezTo>
                  <a:pt x="137" y="1529"/>
                  <a:pt x="88" y="1602"/>
                  <a:pt x="54" y="1683"/>
                </a:cubicBezTo>
                <a:cubicBezTo>
                  <a:pt x="18" y="1768"/>
                  <a:pt x="0" y="1857"/>
                  <a:pt x="0" y="1949"/>
                </a:cubicBezTo>
                <a:cubicBezTo>
                  <a:pt x="0" y="2041"/>
                  <a:pt x="18" y="2131"/>
                  <a:pt x="54" y="2215"/>
                </a:cubicBezTo>
                <a:cubicBezTo>
                  <a:pt x="88" y="2296"/>
                  <a:pt x="137" y="2369"/>
                  <a:pt x="200" y="2432"/>
                </a:cubicBezTo>
                <a:cubicBezTo>
                  <a:pt x="263" y="2495"/>
                  <a:pt x="336" y="2544"/>
                  <a:pt x="417" y="2578"/>
                </a:cubicBezTo>
                <a:cubicBezTo>
                  <a:pt x="501" y="2614"/>
                  <a:pt x="591" y="2632"/>
                  <a:pt x="683" y="2632"/>
                </a:cubicBezTo>
                <a:cubicBezTo>
                  <a:pt x="3507" y="2632"/>
                  <a:pt x="3507" y="2632"/>
                  <a:pt x="3507" y="2632"/>
                </a:cubicBezTo>
                <a:cubicBezTo>
                  <a:pt x="3599" y="2632"/>
                  <a:pt x="3689" y="2614"/>
                  <a:pt x="3773" y="2578"/>
                </a:cubicBezTo>
                <a:cubicBezTo>
                  <a:pt x="3854" y="2544"/>
                  <a:pt x="3927" y="2495"/>
                  <a:pt x="3990" y="2432"/>
                </a:cubicBezTo>
                <a:cubicBezTo>
                  <a:pt x="4053" y="2369"/>
                  <a:pt x="4102" y="2296"/>
                  <a:pt x="4136" y="2215"/>
                </a:cubicBezTo>
                <a:cubicBezTo>
                  <a:pt x="4172" y="2131"/>
                  <a:pt x="4190" y="2041"/>
                  <a:pt x="4190" y="1949"/>
                </a:cubicBezTo>
                <a:cubicBezTo>
                  <a:pt x="4190" y="1857"/>
                  <a:pt x="4172" y="1768"/>
                  <a:pt x="4136" y="1683"/>
                </a:cubicBezTo>
                <a:close/>
                <a:moveTo>
                  <a:pt x="3851" y="2293"/>
                </a:moveTo>
                <a:cubicBezTo>
                  <a:pt x="3759" y="2385"/>
                  <a:pt x="3637" y="2435"/>
                  <a:pt x="3507" y="2435"/>
                </a:cubicBezTo>
                <a:cubicBezTo>
                  <a:pt x="683" y="2435"/>
                  <a:pt x="683" y="2435"/>
                  <a:pt x="683" y="2435"/>
                </a:cubicBezTo>
                <a:cubicBezTo>
                  <a:pt x="553" y="2435"/>
                  <a:pt x="431" y="2385"/>
                  <a:pt x="339" y="2293"/>
                </a:cubicBezTo>
                <a:cubicBezTo>
                  <a:pt x="247" y="2201"/>
                  <a:pt x="197" y="2079"/>
                  <a:pt x="197" y="1949"/>
                </a:cubicBezTo>
                <a:cubicBezTo>
                  <a:pt x="197" y="1819"/>
                  <a:pt x="247" y="1697"/>
                  <a:pt x="339" y="1605"/>
                </a:cubicBezTo>
                <a:cubicBezTo>
                  <a:pt x="431" y="1514"/>
                  <a:pt x="553" y="1463"/>
                  <a:pt x="683" y="1463"/>
                </a:cubicBezTo>
                <a:cubicBezTo>
                  <a:pt x="717" y="1463"/>
                  <a:pt x="753" y="1468"/>
                  <a:pt x="793" y="1477"/>
                </a:cubicBezTo>
                <a:cubicBezTo>
                  <a:pt x="820" y="1483"/>
                  <a:pt x="848" y="1478"/>
                  <a:pt x="870" y="1462"/>
                </a:cubicBezTo>
                <a:cubicBezTo>
                  <a:pt x="893" y="1447"/>
                  <a:pt x="908" y="1422"/>
                  <a:pt x="912" y="1395"/>
                </a:cubicBezTo>
                <a:cubicBezTo>
                  <a:pt x="936" y="1235"/>
                  <a:pt x="1016" y="1087"/>
                  <a:pt x="1138" y="979"/>
                </a:cubicBezTo>
                <a:cubicBezTo>
                  <a:pt x="1199" y="925"/>
                  <a:pt x="1268" y="883"/>
                  <a:pt x="1342" y="854"/>
                </a:cubicBezTo>
                <a:cubicBezTo>
                  <a:pt x="1420" y="824"/>
                  <a:pt x="1501" y="808"/>
                  <a:pt x="1585" y="807"/>
                </a:cubicBezTo>
                <a:cubicBezTo>
                  <a:pt x="1625" y="806"/>
                  <a:pt x="1661" y="782"/>
                  <a:pt x="1676" y="744"/>
                </a:cubicBezTo>
                <a:cubicBezTo>
                  <a:pt x="1707" y="665"/>
                  <a:pt x="1749" y="591"/>
                  <a:pt x="1802" y="524"/>
                </a:cubicBezTo>
                <a:cubicBezTo>
                  <a:pt x="1855" y="457"/>
                  <a:pt x="1917" y="399"/>
                  <a:pt x="1986" y="350"/>
                </a:cubicBezTo>
                <a:cubicBezTo>
                  <a:pt x="2130" y="250"/>
                  <a:pt x="2300" y="197"/>
                  <a:pt x="2476" y="197"/>
                </a:cubicBezTo>
                <a:cubicBezTo>
                  <a:pt x="2592" y="197"/>
                  <a:pt x="2705" y="219"/>
                  <a:pt x="2811" y="264"/>
                </a:cubicBezTo>
                <a:cubicBezTo>
                  <a:pt x="2913" y="307"/>
                  <a:pt x="3005" y="369"/>
                  <a:pt x="3084" y="448"/>
                </a:cubicBezTo>
                <a:cubicBezTo>
                  <a:pt x="3163" y="527"/>
                  <a:pt x="3225" y="619"/>
                  <a:pt x="3268" y="722"/>
                </a:cubicBezTo>
                <a:cubicBezTo>
                  <a:pt x="3313" y="827"/>
                  <a:pt x="3336" y="940"/>
                  <a:pt x="3336" y="1056"/>
                </a:cubicBezTo>
                <a:cubicBezTo>
                  <a:pt x="3336" y="1154"/>
                  <a:pt x="3318" y="1252"/>
                  <a:pt x="3284" y="1347"/>
                </a:cubicBezTo>
                <a:cubicBezTo>
                  <a:pt x="3272" y="1381"/>
                  <a:pt x="3279" y="1419"/>
                  <a:pt x="3303" y="1446"/>
                </a:cubicBezTo>
                <a:cubicBezTo>
                  <a:pt x="3327" y="1473"/>
                  <a:pt x="3363" y="1484"/>
                  <a:pt x="3398" y="1476"/>
                </a:cubicBezTo>
                <a:cubicBezTo>
                  <a:pt x="3438" y="1467"/>
                  <a:pt x="3473" y="1463"/>
                  <a:pt x="3507" y="1463"/>
                </a:cubicBezTo>
                <a:cubicBezTo>
                  <a:pt x="3637" y="1463"/>
                  <a:pt x="3759" y="1514"/>
                  <a:pt x="3851" y="1605"/>
                </a:cubicBezTo>
                <a:cubicBezTo>
                  <a:pt x="3943" y="1697"/>
                  <a:pt x="3993" y="1819"/>
                  <a:pt x="3993" y="1949"/>
                </a:cubicBezTo>
                <a:cubicBezTo>
                  <a:pt x="3993" y="2079"/>
                  <a:pt x="3943" y="2201"/>
                  <a:pt x="3851" y="2293"/>
                </a:cubicBezTo>
                <a:close/>
              </a:path>
            </a:pathLst>
          </a:custGeom>
          <a:solidFill>
            <a:srgbClr val="E3E4E5"/>
          </a:solidFill>
          <a:ln>
            <a:noFill/>
          </a:ln>
        </p:spPr>
        <p:txBody>
          <a:bodyPr spcFirstLastPara="1" wrap="square" lIns="51075" tIns="25525" rIns="51075" bIns="255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7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668;p41">
            <a:extLst>
              <a:ext uri="{FF2B5EF4-FFF2-40B4-BE49-F238E27FC236}">
                <a16:creationId xmlns:a16="http://schemas.microsoft.com/office/drawing/2014/main" id="{6CA98036-79AA-4A07-B323-BCCCD2201AD7}"/>
              </a:ext>
            </a:extLst>
          </p:cNvPr>
          <p:cNvSpPr/>
          <p:nvPr/>
        </p:nvSpPr>
        <p:spPr>
          <a:xfrm>
            <a:off x="3503195" y="1964163"/>
            <a:ext cx="3492957" cy="1950223"/>
          </a:xfrm>
          <a:prstGeom prst="roundRect">
            <a:avLst>
              <a:gd name="adj" fmla="val 5876"/>
            </a:avLst>
          </a:prstGeom>
          <a:solidFill>
            <a:srgbClr val="D5E3F2"/>
          </a:solidFill>
          <a:ln>
            <a:noFill/>
          </a:ln>
        </p:spPr>
        <p:txBody>
          <a:bodyPr spcFirstLastPara="1" wrap="square" lIns="68100" tIns="34050" rIns="68100" bIns="340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3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Google Shape;670;p41">
            <a:extLst>
              <a:ext uri="{FF2B5EF4-FFF2-40B4-BE49-F238E27FC236}">
                <a16:creationId xmlns:a16="http://schemas.microsoft.com/office/drawing/2014/main" id="{0F960C3C-8181-446D-8AB7-2C89365B37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8353" y="2093754"/>
            <a:ext cx="3182639" cy="16940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Google Shape;671;p41">
            <a:extLst>
              <a:ext uri="{FF2B5EF4-FFF2-40B4-BE49-F238E27FC236}">
                <a16:creationId xmlns:a16="http://schemas.microsoft.com/office/drawing/2014/main" id="{2C7C8ECA-8769-497D-800D-DEDA6D4723DD}"/>
              </a:ext>
            </a:extLst>
          </p:cNvPr>
          <p:cNvCxnSpPr/>
          <p:nvPr/>
        </p:nvCxnSpPr>
        <p:spPr>
          <a:xfrm rot="10800000">
            <a:off x="2373616" y="2713360"/>
            <a:ext cx="1431244" cy="123652"/>
          </a:xfrm>
          <a:prstGeom prst="straightConnector1">
            <a:avLst/>
          </a:prstGeom>
          <a:noFill/>
          <a:ln w="28575" cap="flat" cmpd="sng">
            <a:solidFill>
              <a:srgbClr val="005E94"/>
            </a:solidFill>
            <a:prstDash val="solid"/>
            <a:miter lim="800000"/>
            <a:headEnd type="oval" w="med" len="med"/>
            <a:tailEnd type="oval" w="med" len="med"/>
          </a:ln>
        </p:spPr>
      </p:cxnSp>
      <p:grpSp>
        <p:nvGrpSpPr>
          <p:cNvPr id="42" name="Google Shape;672;p41">
            <a:extLst>
              <a:ext uri="{FF2B5EF4-FFF2-40B4-BE49-F238E27FC236}">
                <a16:creationId xmlns:a16="http://schemas.microsoft.com/office/drawing/2014/main" id="{1A6CDEDE-4436-4FBA-8A75-40BE93563D7A}"/>
              </a:ext>
            </a:extLst>
          </p:cNvPr>
          <p:cNvGrpSpPr/>
          <p:nvPr/>
        </p:nvGrpSpPr>
        <p:grpSpPr>
          <a:xfrm>
            <a:off x="545616" y="3831483"/>
            <a:ext cx="1779984" cy="1941669"/>
            <a:chOff x="739024" y="1279699"/>
            <a:chExt cx="2395939" cy="4058855"/>
          </a:xfrm>
        </p:grpSpPr>
        <p:sp>
          <p:nvSpPr>
            <p:cNvPr id="43" name="Google Shape;673;p41">
              <a:extLst>
                <a:ext uri="{FF2B5EF4-FFF2-40B4-BE49-F238E27FC236}">
                  <a16:creationId xmlns:a16="http://schemas.microsoft.com/office/drawing/2014/main" id="{EB8BE20E-C75F-4295-BC9E-F720E60D831E}"/>
                </a:ext>
              </a:extLst>
            </p:cNvPr>
            <p:cNvSpPr/>
            <p:nvPr/>
          </p:nvSpPr>
          <p:spPr>
            <a:xfrm>
              <a:off x="867479" y="1372948"/>
              <a:ext cx="2267484" cy="3965606"/>
            </a:xfrm>
            <a:prstGeom prst="roundRect">
              <a:avLst>
                <a:gd name="adj" fmla="val 6041"/>
              </a:avLst>
            </a:prstGeom>
            <a:solidFill>
              <a:srgbClr val="E2E3E4"/>
            </a:solidFill>
            <a:ln>
              <a:noFill/>
            </a:ln>
          </p:spPr>
          <p:txBody>
            <a:bodyPr spcFirstLastPara="1" wrap="square" lIns="68100" tIns="34050" rIns="68100" bIns="340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3" b="1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74;p41">
              <a:extLst>
                <a:ext uri="{FF2B5EF4-FFF2-40B4-BE49-F238E27FC236}">
                  <a16:creationId xmlns:a16="http://schemas.microsoft.com/office/drawing/2014/main" id="{764997ED-E45B-4B51-BE71-627235193735}"/>
                </a:ext>
              </a:extLst>
            </p:cNvPr>
            <p:cNvSpPr txBox="1"/>
            <p:nvPr/>
          </p:nvSpPr>
          <p:spPr>
            <a:xfrm>
              <a:off x="739024" y="1279699"/>
              <a:ext cx="2267484" cy="148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41" dirty="0">
                  <a:solidFill>
                    <a:srgbClr val="007EC6"/>
                  </a:solidFill>
                  <a:ea typeface="Arial"/>
                  <a:cs typeface="Arial"/>
                  <a:sym typeface="Arial"/>
                </a:rPr>
                <a:t>Команда архитекторов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41" dirty="0">
                  <a:solidFill>
                    <a:srgbClr val="007EC6"/>
                  </a:solidFill>
                  <a:ea typeface="Arial"/>
                  <a:cs typeface="Arial"/>
                  <a:sym typeface="Arial"/>
                </a:rPr>
                <a:t>(Атырау)</a:t>
              </a:r>
              <a:endParaRPr dirty="0"/>
            </a:p>
          </p:txBody>
        </p:sp>
      </p:grpSp>
      <p:grpSp>
        <p:nvGrpSpPr>
          <p:cNvPr id="45" name="Google Shape;675;p41">
            <a:extLst>
              <a:ext uri="{FF2B5EF4-FFF2-40B4-BE49-F238E27FC236}">
                <a16:creationId xmlns:a16="http://schemas.microsoft.com/office/drawing/2014/main" id="{8BAF03AE-862F-4ADA-BD1B-FEE9AB0735B5}"/>
              </a:ext>
            </a:extLst>
          </p:cNvPr>
          <p:cNvGrpSpPr/>
          <p:nvPr/>
        </p:nvGrpSpPr>
        <p:grpSpPr>
          <a:xfrm>
            <a:off x="791311" y="2014426"/>
            <a:ext cx="918626" cy="842937"/>
            <a:chOff x="3006208" y="3302854"/>
            <a:chExt cx="1601179" cy="1469253"/>
          </a:xfrm>
        </p:grpSpPr>
        <p:pic>
          <p:nvPicPr>
            <p:cNvPr id="46" name="Google Shape;676;p41">
              <a:extLst>
                <a:ext uri="{FF2B5EF4-FFF2-40B4-BE49-F238E27FC236}">
                  <a16:creationId xmlns:a16="http://schemas.microsoft.com/office/drawing/2014/main" id="{5B6208C6-DA31-46D3-8F6C-B5EA771896F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28092" y="3302854"/>
              <a:ext cx="1391075" cy="1391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Google Shape;677;p41">
              <a:extLst>
                <a:ext uri="{FF2B5EF4-FFF2-40B4-BE49-F238E27FC236}">
                  <a16:creationId xmlns:a16="http://schemas.microsoft.com/office/drawing/2014/main" id="{8FEF1FBB-6A3B-4401-B0F9-17734E1E594F}"/>
                </a:ext>
              </a:extLst>
            </p:cNvPr>
            <p:cNvSpPr/>
            <p:nvPr/>
          </p:nvSpPr>
          <p:spPr>
            <a:xfrm>
              <a:off x="3006208" y="4370880"/>
              <a:ext cx="1601179" cy="40122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96" dirty="0">
                  <a:solidFill>
                    <a:srgbClr val="FFFFFF"/>
                  </a:solidFill>
                  <a:ea typeface="Arial"/>
                  <a:cs typeface="Arial"/>
                  <a:sym typeface="Arial"/>
                </a:rPr>
                <a:t>ИНЖЕНЕР</a:t>
              </a:r>
              <a:endParaRPr dirty="0"/>
            </a:p>
          </p:txBody>
        </p:sp>
      </p:grpSp>
      <p:grpSp>
        <p:nvGrpSpPr>
          <p:cNvPr id="48" name="Google Shape;678;p41">
            <a:extLst>
              <a:ext uri="{FF2B5EF4-FFF2-40B4-BE49-F238E27FC236}">
                <a16:creationId xmlns:a16="http://schemas.microsoft.com/office/drawing/2014/main" id="{58190ED0-E308-42FD-8C2B-E5AB2F79EF45}"/>
              </a:ext>
            </a:extLst>
          </p:cNvPr>
          <p:cNvGrpSpPr/>
          <p:nvPr/>
        </p:nvGrpSpPr>
        <p:grpSpPr>
          <a:xfrm>
            <a:off x="5029488" y="1128859"/>
            <a:ext cx="882447" cy="1009160"/>
            <a:chOff x="8385166" y="5405414"/>
            <a:chExt cx="2363405" cy="2702772"/>
          </a:xfrm>
        </p:grpSpPr>
        <p:sp>
          <p:nvSpPr>
            <p:cNvPr id="49" name="Google Shape;679;p41">
              <a:extLst>
                <a:ext uri="{FF2B5EF4-FFF2-40B4-BE49-F238E27FC236}">
                  <a16:creationId xmlns:a16="http://schemas.microsoft.com/office/drawing/2014/main" id="{C46F1625-11F4-4352-8CC1-1D2C17932345}"/>
                </a:ext>
              </a:extLst>
            </p:cNvPr>
            <p:cNvSpPr/>
            <p:nvPr/>
          </p:nvSpPr>
          <p:spPr>
            <a:xfrm>
              <a:off x="8405933" y="7122463"/>
              <a:ext cx="2321871" cy="985723"/>
            </a:xfrm>
            <a:prstGeom prst="rect">
              <a:avLst/>
            </a:prstGeom>
            <a:solidFill>
              <a:srgbClr val="F19D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96" dirty="0">
                  <a:solidFill>
                    <a:srgbClr val="FFFFFF"/>
                  </a:solidFill>
                  <a:ea typeface="Arial"/>
                  <a:cs typeface="Arial"/>
                  <a:sym typeface="Arial"/>
                </a:rPr>
                <a:t>BIM MANAGER</a:t>
              </a:r>
              <a:endParaRPr dirty="0"/>
            </a:p>
          </p:txBody>
        </p:sp>
        <p:grpSp>
          <p:nvGrpSpPr>
            <p:cNvPr id="50" name="Google Shape;680;p41">
              <a:extLst>
                <a:ext uri="{FF2B5EF4-FFF2-40B4-BE49-F238E27FC236}">
                  <a16:creationId xmlns:a16="http://schemas.microsoft.com/office/drawing/2014/main" id="{FF7FEBBA-35AD-403A-990E-ED7EDB3D532B}"/>
                </a:ext>
              </a:extLst>
            </p:cNvPr>
            <p:cNvGrpSpPr/>
            <p:nvPr/>
          </p:nvGrpSpPr>
          <p:grpSpPr>
            <a:xfrm>
              <a:off x="8385166" y="5405414"/>
              <a:ext cx="2363405" cy="2215448"/>
              <a:chOff x="8385166" y="5405414"/>
              <a:chExt cx="2363405" cy="2215448"/>
            </a:xfrm>
          </p:grpSpPr>
          <p:pic>
            <p:nvPicPr>
              <p:cNvPr id="51" name="Google Shape;681;p41">
                <a:extLst>
                  <a:ext uri="{FF2B5EF4-FFF2-40B4-BE49-F238E27FC236}">
                    <a16:creationId xmlns:a16="http://schemas.microsoft.com/office/drawing/2014/main" id="{88C65BF2-6B9B-4293-ADA8-CF6D2B03366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385166" y="5405414"/>
                <a:ext cx="2363405" cy="22154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2" name="Google Shape;682;p41">
                <a:extLst>
                  <a:ext uri="{FF2B5EF4-FFF2-40B4-BE49-F238E27FC236}">
                    <a16:creationId xmlns:a16="http://schemas.microsoft.com/office/drawing/2014/main" id="{0BC16A3F-BDD6-44D8-96BB-A31A62D378DE}"/>
                  </a:ext>
                </a:extLst>
              </p:cNvPr>
              <p:cNvSpPr/>
              <p:nvPr/>
            </p:nvSpPr>
            <p:spPr>
              <a:xfrm>
                <a:off x="9915525" y="6011441"/>
                <a:ext cx="342900" cy="317314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3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" name="Google Shape;683;p41">
            <a:extLst>
              <a:ext uri="{FF2B5EF4-FFF2-40B4-BE49-F238E27FC236}">
                <a16:creationId xmlns:a16="http://schemas.microsoft.com/office/drawing/2014/main" id="{968D4B40-A40C-4410-8E21-D9DE46A25F4D}"/>
              </a:ext>
            </a:extLst>
          </p:cNvPr>
          <p:cNvGrpSpPr/>
          <p:nvPr/>
        </p:nvGrpSpPr>
        <p:grpSpPr>
          <a:xfrm>
            <a:off x="1707761" y="4388035"/>
            <a:ext cx="525913" cy="441624"/>
            <a:chOff x="2154551" y="7937558"/>
            <a:chExt cx="941435" cy="790550"/>
          </a:xfrm>
        </p:grpSpPr>
        <p:sp>
          <p:nvSpPr>
            <p:cNvPr id="54" name="Google Shape;684;p41">
              <a:extLst>
                <a:ext uri="{FF2B5EF4-FFF2-40B4-BE49-F238E27FC236}">
                  <a16:creationId xmlns:a16="http://schemas.microsoft.com/office/drawing/2014/main" id="{68256334-8D07-4E44-B7CC-B1F515620481}"/>
                </a:ext>
              </a:extLst>
            </p:cNvPr>
            <p:cNvSpPr/>
            <p:nvPr/>
          </p:nvSpPr>
          <p:spPr>
            <a:xfrm>
              <a:off x="2219585" y="7998668"/>
              <a:ext cx="811320" cy="558697"/>
            </a:xfrm>
            <a:custGeom>
              <a:avLst/>
              <a:gdLst/>
              <a:ahLst/>
              <a:cxnLst/>
              <a:rect l="l" t="t" r="r" b="b"/>
              <a:pathLst>
                <a:path w="2968" h="2048" extrusionOk="0">
                  <a:moveTo>
                    <a:pt x="292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0" y="2030"/>
                    <a:pt x="18" y="2048"/>
                    <a:pt x="40" y="2048"/>
                  </a:cubicBezTo>
                  <a:cubicBezTo>
                    <a:pt x="2928" y="2048"/>
                    <a:pt x="2928" y="2048"/>
                    <a:pt x="2928" y="2048"/>
                  </a:cubicBezTo>
                  <a:cubicBezTo>
                    <a:pt x="2950" y="2048"/>
                    <a:pt x="2968" y="2030"/>
                    <a:pt x="2968" y="2008"/>
                  </a:cubicBezTo>
                  <a:cubicBezTo>
                    <a:pt x="2968" y="41"/>
                    <a:pt x="2968" y="41"/>
                    <a:pt x="2968" y="41"/>
                  </a:cubicBezTo>
                  <a:cubicBezTo>
                    <a:pt x="2968" y="18"/>
                    <a:pt x="2950" y="0"/>
                    <a:pt x="2928" y="0"/>
                  </a:cubicBezTo>
                  <a:close/>
                  <a:moveTo>
                    <a:pt x="2887" y="1968"/>
                  </a:moveTo>
                  <a:cubicBezTo>
                    <a:pt x="80" y="1968"/>
                    <a:pt x="80" y="1968"/>
                    <a:pt x="80" y="1968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2887" y="81"/>
                    <a:pt x="2887" y="81"/>
                    <a:pt x="2887" y="81"/>
                  </a:cubicBezTo>
                  <a:lnTo>
                    <a:pt x="2887" y="196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51075" tIns="25525" rIns="51075" bIns="255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7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685;p41">
              <a:extLst>
                <a:ext uri="{FF2B5EF4-FFF2-40B4-BE49-F238E27FC236}">
                  <a16:creationId xmlns:a16="http://schemas.microsoft.com/office/drawing/2014/main" id="{76403460-AB17-4DDF-A764-B7F68024E487}"/>
                </a:ext>
              </a:extLst>
            </p:cNvPr>
            <p:cNvSpPr/>
            <p:nvPr/>
          </p:nvSpPr>
          <p:spPr>
            <a:xfrm>
              <a:off x="2154551" y="7937558"/>
              <a:ext cx="941435" cy="790550"/>
            </a:xfrm>
            <a:custGeom>
              <a:avLst/>
              <a:gdLst/>
              <a:ahLst/>
              <a:cxnLst/>
              <a:rect l="l" t="t" r="r" b="b"/>
              <a:pathLst>
                <a:path w="3444" h="2898" extrusionOk="0">
                  <a:moveTo>
                    <a:pt x="3230" y="0"/>
                  </a:moveTo>
                  <a:cubicBezTo>
                    <a:pt x="214" y="0"/>
                    <a:pt x="214" y="0"/>
                    <a:pt x="214" y="0"/>
                  </a:cubicBezTo>
                  <a:cubicBezTo>
                    <a:pt x="96" y="0"/>
                    <a:pt x="0" y="96"/>
                    <a:pt x="0" y="215"/>
                  </a:cubicBezTo>
                  <a:cubicBezTo>
                    <a:pt x="0" y="2294"/>
                    <a:pt x="0" y="2294"/>
                    <a:pt x="0" y="2294"/>
                  </a:cubicBezTo>
                  <a:cubicBezTo>
                    <a:pt x="0" y="2412"/>
                    <a:pt x="96" y="2508"/>
                    <a:pt x="214" y="2508"/>
                  </a:cubicBezTo>
                  <a:cubicBezTo>
                    <a:pt x="1268" y="2508"/>
                    <a:pt x="1268" y="2508"/>
                    <a:pt x="1268" y="2508"/>
                  </a:cubicBezTo>
                  <a:cubicBezTo>
                    <a:pt x="922" y="2794"/>
                    <a:pt x="922" y="2794"/>
                    <a:pt x="922" y="2794"/>
                  </a:cubicBezTo>
                  <a:cubicBezTo>
                    <a:pt x="903" y="2810"/>
                    <a:pt x="896" y="2836"/>
                    <a:pt x="905" y="2859"/>
                  </a:cubicBezTo>
                  <a:cubicBezTo>
                    <a:pt x="913" y="2882"/>
                    <a:pt x="935" y="2898"/>
                    <a:pt x="959" y="2898"/>
                  </a:cubicBezTo>
                  <a:cubicBezTo>
                    <a:pt x="2485" y="2898"/>
                    <a:pt x="2485" y="2898"/>
                    <a:pt x="2485" y="2898"/>
                  </a:cubicBezTo>
                  <a:cubicBezTo>
                    <a:pt x="2509" y="2898"/>
                    <a:pt x="2531" y="2882"/>
                    <a:pt x="2539" y="2859"/>
                  </a:cubicBezTo>
                  <a:cubicBezTo>
                    <a:pt x="2548" y="2836"/>
                    <a:pt x="2541" y="2810"/>
                    <a:pt x="2522" y="2794"/>
                  </a:cubicBezTo>
                  <a:cubicBezTo>
                    <a:pt x="2176" y="2508"/>
                    <a:pt x="2176" y="2508"/>
                    <a:pt x="2176" y="2508"/>
                  </a:cubicBezTo>
                  <a:cubicBezTo>
                    <a:pt x="3230" y="2508"/>
                    <a:pt x="3230" y="2508"/>
                    <a:pt x="3230" y="2508"/>
                  </a:cubicBezTo>
                  <a:cubicBezTo>
                    <a:pt x="3348" y="2508"/>
                    <a:pt x="3444" y="2412"/>
                    <a:pt x="3444" y="2294"/>
                  </a:cubicBezTo>
                  <a:cubicBezTo>
                    <a:pt x="3444" y="215"/>
                    <a:pt x="3444" y="215"/>
                    <a:pt x="3444" y="215"/>
                  </a:cubicBezTo>
                  <a:cubicBezTo>
                    <a:pt x="3444" y="96"/>
                    <a:pt x="3348" y="0"/>
                    <a:pt x="3230" y="0"/>
                  </a:cubicBezTo>
                  <a:close/>
                  <a:moveTo>
                    <a:pt x="2322" y="2781"/>
                  </a:moveTo>
                  <a:cubicBezTo>
                    <a:pt x="1122" y="2781"/>
                    <a:pt x="1122" y="2781"/>
                    <a:pt x="1122" y="2781"/>
                  </a:cubicBezTo>
                  <a:cubicBezTo>
                    <a:pt x="1451" y="2508"/>
                    <a:pt x="1451" y="2508"/>
                    <a:pt x="1451" y="2508"/>
                  </a:cubicBezTo>
                  <a:cubicBezTo>
                    <a:pt x="1993" y="2508"/>
                    <a:pt x="1993" y="2508"/>
                    <a:pt x="1993" y="2508"/>
                  </a:cubicBezTo>
                  <a:lnTo>
                    <a:pt x="2322" y="2781"/>
                  </a:lnTo>
                  <a:close/>
                  <a:moveTo>
                    <a:pt x="3327" y="2294"/>
                  </a:moveTo>
                  <a:cubicBezTo>
                    <a:pt x="3327" y="2347"/>
                    <a:pt x="3283" y="2391"/>
                    <a:pt x="3230" y="2391"/>
                  </a:cubicBezTo>
                  <a:cubicBezTo>
                    <a:pt x="2014" y="2391"/>
                    <a:pt x="2014" y="2391"/>
                    <a:pt x="2014" y="2391"/>
                  </a:cubicBezTo>
                  <a:cubicBezTo>
                    <a:pt x="2014" y="2391"/>
                    <a:pt x="2014" y="2391"/>
                    <a:pt x="2014" y="2391"/>
                  </a:cubicBezTo>
                  <a:cubicBezTo>
                    <a:pt x="1430" y="2391"/>
                    <a:pt x="1430" y="2391"/>
                    <a:pt x="1430" y="2391"/>
                  </a:cubicBezTo>
                  <a:cubicBezTo>
                    <a:pt x="1430" y="2391"/>
                    <a:pt x="1430" y="2391"/>
                    <a:pt x="1430" y="2391"/>
                  </a:cubicBezTo>
                  <a:cubicBezTo>
                    <a:pt x="214" y="2391"/>
                    <a:pt x="214" y="2391"/>
                    <a:pt x="214" y="2391"/>
                  </a:cubicBezTo>
                  <a:cubicBezTo>
                    <a:pt x="161" y="2391"/>
                    <a:pt x="117" y="2347"/>
                    <a:pt x="117" y="2294"/>
                  </a:cubicBezTo>
                  <a:cubicBezTo>
                    <a:pt x="117" y="215"/>
                    <a:pt x="117" y="215"/>
                    <a:pt x="117" y="215"/>
                  </a:cubicBezTo>
                  <a:cubicBezTo>
                    <a:pt x="117" y="161"/>
                    <a:pt x="161" y="117"/>
                    <a:pt x="214" y="117"/>
                  </a:cubicBezTo>
                  <a:cubicBezTo>
                    <a:pt x="3230" y="117"/>
                    <a:pt x="3230" y="117"/>
                    <a:pt x="3230" y="117"/>
                  </a:cubicBezTo>
                  <a:cubicBezTo>
                    <a:pt x="3283" y="117"/>
                    <a:pt x="3327" y="161"/>
                    <a:pt x="3327" y="215"/>
                  </a:cubicBezTo>
                  <a:lnTo>
                    <a:pt x="3327" y="229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51075" tIns="25525" rIns="51075" bIns="255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7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686;p41">
            <a:extLst>
              <a:ext uri="{FF2B5EF4-FFF2-40B4-BE49-F238E27FC236}">
                <a16:creationId xmlns:a16="http://schemas.microsoft.com/office/drawing/2014/main" id="{D2ADF39D-CD32-4EFD-913C-D124A91D2E11}"/>
              </a:ext>
            </a:extLst>
          </p:cNvPr>
          <p:cNvGrpSpPr/>
          <p:nvPr/>
        </p:nvGrpSpPr>
        <p:grpSpPr>
          <a:xfrm>
            <a:off x="1707774" y="4994927"/>
            <a:ext cx="525913" cy="441624"/>
            <a:chOff x="2154551" y="7937558"/>
            <a:chExt cx="941435" cy="790550"/>
          </a:xfrm>
        </p:grpSpPr>
        <p:sp>
          <p:nvSpPr>
            <p:cNvPr id="57" name="Google Shape;687;p41">
              <a:extLst>
                <a:ext uri="{FF2B5EF4-FFF2-40B4-BE49-F238E27FC236}">
                  <a16:creationId xmlns:a16="http://schemas.microsoft.com/office/drawing/2014/main" id="{9B23B355-921A-4687-B52A-6F52B8B4CBE3}"/>
                </a:ext>
              </a:extLst>
            </p:cNvPr>
            <p:cNvSpPr/>
            <p:nvPr/>
          </p:nvSpPr>
          <p:spPr>
            <a:xfrm>
              <a:off x="2219585" y="7998668"/>
              <a:ext cx="811320" cy="558697"/>
            </a:xfrm>
            <a:custGeom>
              <a:avLst/>
              <a:gdLst/>
              <a:ahLst/>
              <a:cxnLst/>
              <a:rect l="l" t="t" r="r" b="b"/>
              <a:pathLst>
                <a:path w="2968" h="2048" extrusionOk="0">
                  <a:moveTo>
                    <a:pt x="292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0" y="2030"/>
                    <a:pt x="18" y="2048"/>
                    <a:pt x="40" y="2048"/>
                  </a:cubicBezTo>
                  <a:cubicBezTo>
                    <a:pt x="2928" y="2048"/>
                    <a:pt x="2928" y="2048"/>
                    <a:pt x="2928" y="2048"/>
                  </a:cubicBezTo>
                  <a:cubicBezTo>
                    <a:pt x="2950" y="2048"/>
                    <a:pt x="2968" y="2030"/>
                    <a:pt x="2968" y="2008"/>
                  </a:cubicBezTo>
                  <a:cubicBezTo>
                    <a:pt x="2968" y="41"/>
                    <a:pt x="2968" y="41"/>
                    <a:pt x="2968" y="41"/>
                  </a:cubicBezTo>
                  <a:cubicBezTo>
                    <a:pt x="2968" y="18"/>
                    <a:pt x="2950" y="0"/>
                    <a:pt x="2928" y="0"/>
                  </a:cubicBezTo>
                  <a:close/>
                  <a:moveTo>
                    <a:pt x="2887" y="1968"/>
                  </a:moveTo>
                  <a:cubicBezTo>
                    <a:pt x="80" y="1968"/>
                    <a:pt x="80" y="1968"/>
                    <a:pt x="80" y="1968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2887" y="81"/>
                    <a:pt x="2887" y="81"/>
                    <a:pt x="2887" y="81"/>
                  </a:cubicBezTo>
                  <a:lnTo>
                    <a:pt x="2887" y="196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51075" tIns="25525" rIns="51075" bIns="255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7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688;p41">
              <a:extLst>
                <a:ext uri="{FF2B5EF4-FFF2-40B4-BE49-F238E27FC236}">
                  <a16:creationId xmlns:a16="http://schemas.microsoft.com/office/drawing/2014/main" id="{F0739317-1626-4E1A-A273-CCFE5E749C84}"/>
                </a:ext>
              </a:extLst>
            </p:cNvPr>
            <p:cNvSpPr/>
            <p:nvPr/>
          </p:nvSpPr>
          <p:spPr>
            <a:xfrm>
              <a:off x="2154551" y="7937558"/>
              <a:ext cx="941435" cy="790550"/>
            </a:xfrm>
            <a:custGeom>
              <a:avLst/>
              <a:gdLst/>
              <a:ahLst/>
              <a:cxnLst/>
              <a:rect l="l" t="t" r="r" b="b"/>
              <a:pathLst>
                <a:path w="3444" h="2898" extrusionOk="0">
                  <a:moveTo>
                    <a:pt x="3230" y="0"/>
                  </a:moveTo>
                  <a:cubicBezTo>
                    <a:pt x="214" y="0"/>
                    <a:pt x="214" y="0"/>
                    <a:pt x="214" y="0"/>
                  </a:cubicBezTo>
                  <a:cubicBezTo>
                    <a:pt x="96" y="0"/>
                    <a:pt x="0" y="96"/>
                    <a:pt x="0" y="215"/>
                  </a:cubicBezTo>
                  <a:cubicBezTo>
                    <a:pt x="0" y="2294"/>
                    <a:pt x="0" y="2294"/>
                    <a:pt x="0" y="2294"/>
                  </a:cubicBezTo>
                  <a:cubicBezTo>
                    <a:pt x="0" y="2412"/>
                    <a:pt x="96" y="2508"/>
                    <a:pt x="214" y="2508"/>
                  </a:cubicBezTo>
                  <a:cubicBezTo>
                    <a:pt x="1268" y="2508"/>
                    <a:pt x="1268" y="2508"/>
                    <a:pt x="1268" y="2508"/>
                  </a:cubicBezTo>
                  <a:cubicBezTo>
                    <a:pt x="922" y="2794"/>
                    <a:pt x="922" y="2794"/>
                    <a:pt x="922" y="2794"/>
                  </a:cubicBezTo>
                  <a:cubicBezTo>
                    <a:pt x="903" y="2810"/>
                    <a:pt x="896" y="2836"/>
                    <a:pt x="905" y="2859"/>
                  </a:cubicBezTo>
                  <a:cubicBezTo>
                    <a:pt x="913" y="2882"/>
                    <a:pt x="935" y="2898"/>
                    <a:pt x="959" y="2898"/>
                  </a:cubicBezTo>
                  <a:cubicBezTo>
                    <a:pt x="2485" y="2898"/>
                    <a:pt x="2485" y="2898"/>
                    <a:pt x="2485" y="2898"/>
                  </a:cubicBezTo>
                  <a:cubicBezTo>
                    <a:pt x="2509" y="2898"/>
                    <a:pt x="2531" y="2882"/>
                    <a:pt x="2539" y="2859"/>
                  </a:cubicBezTo>
                  <a:cubicBezTo>
                    <a:pt x="2548" y="2836"/>
                    <a:pt x="2541" y="2810"/>
                    <a:pt x="2522" y="2794"/>
                  </a:cubicBezTo>
                  <a:cubicBezTo>
                    <a:pt x="2176" y="2508"/>
                    <a:pt x="2176" y="2508"/>
                    <a:pt x="2176" y="2508"/>
                  </a:cubicBezTo>
                  <a:cubicBezTo>
                    <a:pt x="3230" y="2508"/>
                    <a:pt x="3230" y="2508"/>
                    <a:pt x="3230" y="2508"/>
                  </a:cubicBezTo>
                  <a:cubicBezTo>
                    <a:pt x="3348" y="2508"/>
                    <a:pt x="3444" y="2412"/>
                    <a:pt x="3444" y="2294"/>
                  </a:cubicBezTo>
                  <a:cubicBezTo>
                    <a:pt x="3444" y="215"/>
                    <a:pt x="3444" y="215"/>
                    <a:pt x="3444" y="215"/>
                  </a:cubicBezTo>
                  <a:cubicBezTo>
                    <a:pt x="3444" y="96"/>
                    <a:pt x="3348" y="0"/>
                    <a:pt x="3230" y="0"/>
                  </a:cubicBezTo>
                  <a:close/>
                  <a:moveTo>
                    <a:pt x="2322" y="2781"/>
                  </a:moveTo>
                  <a:cubicBezTo>
                    <a:pt x="1122" y="2781"/>
                    <a:pt x="1122" y="2781"/>
                    <a:pt x="1122" y="2781"/>
                  </a:cubicBezTo>
                  <a:cubicBezTo>
                    <a:pt x="1451" y="2508"/>
                    <a:pt x="1451" y="2508"/>
                    <a:pt x="1451" y="2508"/>
                  </a:cubicBezTo>
                  <a:cubicBezTo>
                    <a:pt x="1993" y="2508"/>
                    <a:pt x="1993" y="2508"/>
                    <a:pt x="1993" y="2508"/>
                  </a:cubicBezTo>
                  <a:lnTo>
                    <a:pt x="2322" y="2781"/>
                  </a:lnTo>
                  <a:close/>
                  <a:moveTo>
                    <a:pt x="3327" y="2294"/>
                  </a:moveTo>
                  <a:cubicBezTo>
                    <a:pt x="3327" y="2347"/>
                    <a:pt x="3283" y="2391"/>
                    <a:pt x="3230" y="2391"/>
                  </a:cubicBezTo>
                  <a:cubicBezTo>
                    <a:pt x="2014" y="2391"/>
                    <a:pt x="2014" y="2391"/>
                    <a:pt x="2014" y="2391"/>
                  </a:cubicBezTo>
                  <a:cubicBezTo>
                    <a:pt x="2014" y="2391"/>
                    <a:pt x="2014" y="2391"/>
                    <a:pt x="2014" y="2391"/>
                  </a:cubicBezTo>
                  <a:cubicBezTo>
                    <a:pt x="1430" y="2391"/>
                    <a:pt x="1430" y="2391"/>
                    <a:pt x="1430" y="2391"/>
                  </a:cubicBezTo>
                  <a:cubicBezTo>
                    <a:pt x="1430" y="2391"/>
                    <a:pt x="1430" y="2391"/>
                    <a:pt x="1430" y="2391"/>
                  </a:cubicBezTo>
                  <a:cubicBezTo>
                    <a:pt x="214" y="2391"/>
                    <a:pt x="214" y="2391"/>
                    <a:pt x="214" y="2391"/>
                  </a:cubicBezTo>
                  <a:cubicBezTo>
                    <a:pt x="161" y="2391"/>
                    <a:pt x="117" y="2347"/>
                    <a:pt x="117" y="2294"/>
                  </a:cubicBezTo>
                  <a:cubicBezTo>
                    <a:pt x="117" y="215"/>
                    <a:pt x="117" y="215"/>
                    <a:pt x="117" y="215"/>
                  </a:cubicBezTo>
                  <a:cubicBezTo>
                    <a:pt x="117" y="161"/>
                    <a:pt x="161" y="117"/>
                    <a:pt x="214" y="117"/>
                  </a:cubicBezTo>
                  <a:cubicBezTo>
                    <a:pt x="3230" y="117"/>
                    <a:pt x="3230" y="117"/>
                    <a:pt x="3230" y="117"/>
                  </a:cubicBezTo>
                  <a:cubicBezTo>
                    <a:pt x="3283" y="117"/>
                    <a:pt x="3327" y="161"/>
                    <a:pt x="3327" y="215"/>
                  </a:cubicBezTo>
                  <a:lnTo>
                    <a:pt x="3327" y="229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51075" tIns="25525" rIns="51075" bIns="255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7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" name="Google Shape;689;p41">
            <a:extLst>
              <a:ext uri="{FF2B5EF4-FFF2-40B4-BE49-F238E27FC236}">
                <a16:creationId xmlns:a16="http://schemas.microsoft.com/office/drawing/2014/main" id="{D9F08F84-FD5C-481F-9250-95D616BD6297}"/>
              </a:ext>
            </a:extLst>
          </p:cNvPr>
          <p:cNvGrpSpPr/>
          <p:nvPr/>
        </p:nvGrpSpPr>
        <p:grpSpPr>
          <a:xfrm>
            <a:off x="695763" y="4663032"/>
            <a:ext cx="903567" cy="871301"/>
            <a:chOff x="2006313" y="1760715"/>
            <a:chExt cx="1489212" cy="1436033"/>
          </a:xfrm>
        </p:grpSpPr>
        <p:pic>
          <p:nvPicPr>
            <p:cNvPr id="60" name="Google Shape;690;p41">
              <a:extLst>
                <a:ext uri="{FF2B5EF4-FFF2-40B4-BE49-F238E27FC236}">
                  <a16:creationId xmlns:a16="http://schemas.microsoft.com/office/drawing/2014/main" id="{A15C8DB4-980C-4330-8565-AA5CB14BF88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06313" y="1760715"/>
              <a:ext cx="1399032" cy="13382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691;p41">
              <a:extLst>
                <a:ext uri="{FF2B5EF4-FFF2-40B4-BE49-F238E27FC236}">
                  <a16:creationId xmlns:a16="http://schemas.microsoft.com/office/drawing/2014/main" id="{F2C43722-8D53-4610-B883-A1D97346835C}"/>
                </a:ext>
              </a:extLst>
            </p:cNvPr>
            <p:cNvSpPr/>
            <p:nvPr/>
          </p:nvSpPr>
          <p:spPr>
            <a:xfrm>
              <a:off x="2048146" y="2817359"/>
              <a:ext cx="1447379" cy="37938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96" dirty="0">
                  <a:solidFill>
                    <a:srgbClr val="FFFFFF"/>
                  </a:solidFill>
                  <a:ea typeface="Arial"/>
                  <a:cs typeface="Arial"/>
                  <a:sym typeface="Arial"/>
                </a:rPr>
                <a:t>АРХИТЕКТОР</a:t>
              </a:r>
              <a:endParaRPr sz="1046" dirty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92;p41">
            <a:extLst>
              <a:ext uri="{FF2B5EF4-FFF2-40B4-BE49-F238E27FC236}">
                <a16:creationId xmlns:a16="http://schemas.microsoft.com/office/drawing/2014/main" id="{CCB6BDBD-BB5C-40D7-8DA6-1ABC8C02A5E7}"/>
              </a:ext>
            </a:extLst>
          </p:cNvPr>
          <p:cNvGrpSpPr/>
          <p:nvPr/>
        </p:nvGrpSpPr>
        <p:grpSpPr>
          <a:xfrm>
            <a:off x="7810319" y="2292492"/>
            <a:ext cx="1735080" cy="1911943"/>
            <a:chOff x="867479" y="1341838"/>
            <a:chExt cx="2267484" cy="3996716"/>
          </a:xfrm>
        </p:grpSpPr>
        <p:sp>
          <p:nvSpPr>
            <p:cNvPr id="63" name="Google Shape;693;p41">
              <a:extLst>
                <a:ext uri="{FF2B5EF4-FFF2-40B4-BE49-F238E27FC236}">
                  <a16:creationId xmlns:a16="http://schemas.microsoft.com/office/drawing/2014/main" id="{A9AA9B57-8848-492D-9610-DB17D968276E}"/>
                </a:ext>
              </a:extLst>
            </p:cNvPr>
            <p:cNvSpPr/>
            <p:nvPr/>
          </p:nvSpPr>
          <p:spPr>
            <a:xfrm>
              <a:off x="867479" y="1372948"/>
              <a:ext cx="2267484" cy="3965606"/>
            </a:xfrm>
            <a:prstGeom prst="roundRect">
              <a:avLst>
                <a:gd name="adj" fmla="val 6041"/>
              </a:avLst>
            </a:prstGeom>
            <a:solidFill>
              <a:srgbClr val="E2E3E4"/>
            </a:solidFill>
            <a:ln>
              <a:noFill/>
            </a:ln>
          </p:spPr>
          <p:txBody>
            <a:bodyPr spcFirstLastPara="1" wrap="square" lIns="68100" tIns="34050" rIns="68100" bIns="3405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3" b="1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94;p41">
              <a:extLst>
                <a:ext uri="{FF2B5EF4-FFF2-40B4-BE49-F238E27FC236}">
                  <a16:creationId xmlns:a16="http://schemas.microsoft.com/office/drawing/2014/main" id="{446965C3-D78B-4087-AD04-5FC6B2FEBF04}"/>
                </a:ext>
              </a:extLst>
            </p:cNvPr>
            <p:cNvSpPr txBox="1"/>
            <p:nvPr/>
          </p:nvSpPr>
          <p:spPr>
            <a:xfrm>
              <a:off x="867479" y="1341838"/>
              <a:ext cx="2267484" cy="148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41" dirty="0">
                  <a:solidFill>
                    <a:srgbClr val="007EC6"/>
                  </a:solidFill>
                  <a:ea typeface="Arial"/>
                  <a:cs typeface="Arial"/>
                  <a:sym typeface="Arial"/>
                </a:rPr>
                <a:t>Команда конструкторов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41" dirty="0">
                  <a:solidFill>
                    <a:srgbClr val="007EC6"/>
                  </a:solidFill>
                  <a:ea typeface="Arial"/>
                  <a:cs typeface="Arial"/>
                  <a:sym typeface="Arial"/>
                </a:rPr>
                <a:t> (Шымкент)</a:t>
              </a:r>
              <a:endParaRPr dirty="0"/>
            </a:p>
          </p:txBody>
        </p:sp>
      </p:grpSp>
      <p:grpSp>
        <p:nvGrpSpPr>
          <p:cNvPr id="65" name="Google Shape;695;p41">
            <a:extLst>
              <a:ext uri="{FF2B5EF4-FFF2-40B4-BE49-F238E27FC236}">
                <a16:creationId xmlns:a16="http://schemas.microsoft.com/office/drawing/2014/main" id="{1CB112F7-C41D-4E04-8ECA-1126977996E2}"/>
              </a:ext>
            </a:extLst>
          </p:cNvPr>
          <p:cNvGrpSpPr/>
          <p:nvPr/>
        </p:nvGrpSpPr>
        <p:grpSpPr>
          <a:xfrm>
            <a:off x="8939898" y="2927815"/>
            <a:ext cx="525913" cy="441624"/>
            <a:chOff x="2154551" y="7937558"/>
            <a:chExt cx="941435" cy="790550"/>
          </a:xfrm>
        </p:grpSpPr>
        <p:sp>
          <p:nvSpPr>
            <p:cNvPr id="66" name="Google Shape;696;p41">
              <a:extLst>
                <a:ext uri="{FF2B5EF4-FFF2-40B4-BE49-F238E27FC236}">
                  <a16:creationId xmlns:a16="http://schemas.microsoft.com/office/drawing/2014/main" id="{009A2354-7FF4-4BC7-8B70-9071787B6DE0}"/>
                </a:ext>
              </a:extLst>
            </p:cNvPr>
            <p:cNvSpPr/>
            <p:nvPr/>
          </p:nvSpPr>
          <p:spPr>
            <a:xfrm>
              <a:off x="2219585" y="7998668"/>
              <a:ext cx="811320" cy="558697"/>
            </a:xfrm>
            <a:custGeom>
              <a:avLst/>
              <a:gdLst/>
              <a:ahLst/>
              <a:cxnLst/>
              <a:rect l="l" t="t" r="r" b="b"/>
              <a:pathLst>
                <a:path w="2968" h="2048" extrusionOk="0">
                  <a:moveTo>
                    <a:pt x="292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0" y="2030"/>
                    <a:pt x="18" y="2048"/>
                    <a:pt x="40" y="2048"/>
                  </a:cubicBezTo>
                  <a:cubicBezTo>
                    <a:pt x="2928" y="2048"/>
                    <a:pt x="2928" y="2048"/>
                    <a:pt x="2928" y="2048"/>
                  </a:cubicBezTo>
                  <a:cubicBezTo>
                    <a:pt x="2950" y="2048"/>
                    <a:pt x="2968" y="2030"/>
                    <a:pt x="2968" y="2008"/>
                  </a:cubicBezTo>
                  <a:cubicBezTo>
                    <a:pt x="2968" y="41"/>
                    <a:pt x="2968" y="41"/>
                    <a:pt x="2968" y="41"/>
                  </a:cubicBezTo>
                  <a:cubicBezTo>
                    <a:pt x="2968" y="18"/>
                    <a:pt x="2950" y="0"/>
                    <a:pt x="2928" y="0"/>
                  </a:cubicBezTo>
                  <a:close/>
                  <a:moveTo>
                    <a:pt x="2887" y="1968"/>
                  </a:moveTo>
                  <a:cubicBezTo>
                    <a:pt x="80" y="1968"/>
                    <a:pt x="80" y="1968"/>
                    <a:pt x="80" y="1968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2887" y="81"/>
                    <a:pt x="2887" y="81"/>
                    <a:pt x="2887" y="81"/>
                  </a:cubicBezTo>
                  <a:lnTo>
                    <a:pt x="2887" y="196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51075" tIns="25525" rIns="51075" bIns="255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7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97;p41">
              <a:extLst>
                <a:ext uri="{FF2B5EF4-FFF2-40B4-BE49-F238E27FC236}">
                  <a16:creationId xmlns:a16="http://schemas.microsoft.com/office/drawing/2014/main" id="{2C2B33C1-FA36-4ED9-A606-ED0B3D7967CE}"/>
                </a:ext>
              </a:extLst>
            </p:cNvPr>
            <p:cNvSpPr/>
            <p:nvPr/>
          </p:nvSpPr>
          <p:spPr>
            <a:xfrm>
              <a:off x="2154551" y="7937558"/>
              <a:ext cx="941435" cy="790550"/>
            </a:xfrm>
            <a:custGeom>
              <a:avLst/>
              <a:gdLst/>
              <a:ahLst/>
              <a:cxnLst/>
              <a:rect l="l" t="t" r="r" b="b"/>
              <a:pathLst>
                <a:path w="3444" h="2898" extrusionOk="0">
                  <a:moveTo>
                    <a:pt x="3230" y="0"/>
                  </a:moveTo>
                  <a:cubicBezTo>
                    <a:pt x="214" y="0"/>
                    <a:pt x="214" y="0"/>
                    <a:pt x="214" y="0"/>
                  </a:cubicBezTo>
                  <a:cubicBezTo>
                    <a:pt x="96" y="0"/>
                    <a:pt x="0" y="96"/>
                    <a:pt x="0" y="215"/>
                  </a:cubicBezTo>
                  <a:cubicBezTo>
                    <a:pt x="0" y="2294"/>
                    <a:pt x="0" y="2294"/>
                    <a:pt x="0" y="2294"/>
                  </a:cubicBezTo>
                  <a:cubicBezTo>
                    <a:pt x="0" y="2412"/>
                    <a:pt x="96" y="2508"/>
                    <a:pt x="214" y="2508"/>
                  </a:cubicBezTo>
                  <a:cubicBezTo>
                    <a:pt x="1268" y="2508"/>
                    <a:pt x="1268" y="2508"/>
                    <a:pt x="1268" y="2508"/>
                  </a:cubicBezTo>
                  <a:cubicBezTo>
                    <a:pt x="922" y="2794"/>
                    <a:pt x="922" y="2794"/>
                    <a:pt x="922" y="2794"/>
                  </a:cubicBezTo>
                  <a:cubicBezTo>
                    <a:pt x="903" y="2810"/>
                    <a:pt x="896" y="2836"/>
                    <a:pt x="905" y="2859"/>
                  </a:cubicBezTo>
                  <a:cubicBezTo>
                    <a:pt x="913" y="2882"/>
                    <a:pt x="935" y="2898"/>
                    <a:pt x="959" y="2898"/>
                  </a:cubicBezTo>
                  <a:cubicBezTo>
                    <a:pt x="2485" y="2898"/>
                    <a:pt x="2485" y="2898"/>
                    <a:pt x="2485" y="2898"/>
                  </a:cubicBezTo>
                  <a:cubicBezTo>
                    <a:pt x="2509" y="2898"/>
                    <a:pt x="2531" y="2882"/>
                    <a:pt x="2539" y="2859"/>
                  </a:cubicBezTo>
                  <a:cubicBezTo>
                    <a:pt x="2548" y="2836"/>
                    <a:pt x="2541" y="2810"/>
                    <a:pt x="2522" y="2794"/>
                  </a:cubicBezTo>
                  <a:cubicBezTo>
                    <a:pt x="2176" y="2508"/>
                    <a:pt x="2176" y="2508"/>
                    <a:pt x="2176" y="2508"/>
                  </a:cubicBezTo>
                  <a:cubicBezTo>
                    <a:pt x="3230" y="2508"/>
                    <a:pt x="3230" y="2508"/>
                    <a:pt x="3230" y="2508"/>
                  </a:cubicBezTo>
                  <a:cubicBezTo>
                    <a:pt x="3348" y="2508"/>
                    <a:pt x="3444" y="2412"/>
                    <a:pt x="3444" y="2294"/>
                  </a:cubicBezTo>
                  <a:cubicBezTo>
                    <a:pt x="3444" y="215"/>
                    <a:pt x="3444" y="215"/>
                    <a:pt x="3444" y="215"/>
                  </a:cubicBezTo>
                  <a:cubicBezTo>
                    <a:pt x="3444" y="96"/>
                    <a:pt x="3348" y="0"/>
                    <a:pt x="3230" y="0"/>
                  </a:cubicBezTo>
                  <a:close/>
                  <a:moveTo>
                    <a:pt x="2322" y="2781"/>
                  </a:moveTo>
                  <a:cubicBezTo>
                    <a:pt x="1122" y="2781"/>
                    <a:pt x="1122" y="2781"/>
                    <a:pt x="1122" y="2781"/>
                  </a:cubicBezTo>
                  <a:cubicBezTo>
                    <a:pt x="1451" y="2508"/>
                    <a:pt x="1451" y="2508"/>
                    <a:pt x="1451" y="2508"/>
                  </a:cubicBezTo>
                  <a:cubicBezTo>
                    <a:pt x="1993" y="2508"/>
                    <a:pt x="1993" y="2508"/>
                    <a:pt x="1993" y="2508"/>
                  </a:cubicBezTo>
                  <a:lnTo>
                    <a:pt x="2322" y="2781"/>
                  </a:lnTo>
                  <a:close/>
                  <a:moveTo>
                    <a:pt x="3327" y="2294"/>
                  </a:moveTo>
                  <a:cubicBezTo>
                    <a:pt x="3327" y="2347"/>
                    <a:pt x="3283" y="2391"/>
                    <a:pt x="3230" y="2391"/>
                  </a:cubicBezTo>
                  <a:cubicBezTo>
                    <a:pt x="2014" y="2391"/>
                    <a:pt x="2014" y="2391"/>
                    <a:pt x="2014" y="2391"/>
                  </a:cubicBezTo>
                  <a:cubicBezTo>
                    <a:pt x="2014" y="2391"/>
                    <a:pt x="2014" y="2391"/>
                    <a:pt x="2014" y="2391"/>
                  </a:cubicBezTo>
                  <a:cubicBezTo>
                    <a:pt x="1430" y="2391"/>
                    <a:pt x="1430" y="2391"/>
                    <a:pt x="1430" y="2391"/>
                  </a:cubicBezTo>
                  <a:cubicBezTo>
                    <a:pt x="1430" y="2391"/>
                    <a:pt x="1430" y="2391"/>
                    <a:pt x="1430" y="2391"/>
                  </a:cubicBezTo>
                  <a:cubicBezTo>
                    <a:pt x="214" y="2391"/>
                    <a:pt x="214" y="2391"/>
                    <a:pt x="214" y="2391"/>
                  </a:cubicBezTo>
                  <a:cubicBezTo>
                    <a:pt x="161" y="2391"/>
                    <a:pt x="117" y="2347"/>
                    <a:pt x="117" y="2294"/>
                  </a:cubicBezTo>
                  <a:cubicBezTo>
                    <a:pt x="117" y="215"/>
                    <a:pt x="117" y="215"/>
                    <a:pt x="117" y="215"/>
                  </a:cubicBezTo>
                  <a:cubicBezTo>
                    <a:pt x="117" y="161"/>
                    <a:pt x="161" y="117"/>
                    <a:pt x="214" y="117"/>
                  </a:cubicBezTo>
                  <a:cubicBezTo>
                    <a:pt x="3230" y="117"/>
                    <a:pt x="3230" y="117"/>
                    <a:pt x="3230" y="117"/>
                  </a:cubicBezTo>
                  <a:cubicBezTo>
                    <a:pt x="3283" y="117"/>
                    <a:pt x="3327" y="161"/>
                    <a:pt x="3327" y="215"/>
                  </a:cubicBezTo>
                  <a:lnTo>
                    <a:pt x="3327" y="229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51075" tIns="25525" rIns="51075" bIns="255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7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" name="Google Shape;698;p41">
            <a:extLst>
              <a:ext uri="{FF2B5EF4-FFF2-40B4-BE49-F238E27FC236}">
                <a16:creationId xmlns:a16="http://schemas.microsoft.com/office/drawing/2014/main" id="{53DA9E5A-5DFA-4AF1-888B-145524E9D836}"/>
              </a:ext>
            </a:extLst>
          </p:cNvPr>
          <p:cNvGrpSpPr/>
          <p:nvPr/>
        </p:nvGrpSpPr>
        <p:grpSpPr>
          <a:xfrm>
            <a:off x="7963416" y="3090119"/>
            <a:ext cx="976482" cy="980795"/>
            <a:chOff x="3091350" y="3302854"/>
            <a:chExt cx="1702022" cy="1709541"/>
          </a:xfrm>
        </p:grpSpPr>
        <p:pic>
          <p:nvPicPr>
            <p:cNvPr id="69" name="Google Shape;699;p41">
              <a:extLst>
                <a:ext uri="{FF2B5EF4-FFF2-40B4-BE49-F238E27FC236}">
                  <a16:creationId xmlns:a16="http://schemas.microsoft.com/office/drawing/2014/main" id="{FB306DEC-D995-4A36-A9DC-A1D6743A3A7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28092" y="3302854"/>
              <a:ext cx="1391075" cy="1391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700;p41">
              <a:extLst>
                <a:ext uri="{FF2B5EF4-FFF2-40B4-BE49-F238E27FC236}">
                  <a16:creationId xmlns:a16="http://schemas.microsoft.com/office/drawing/2014/main" id="{069516D7-3820-4825-95B0-E84783B4B957}"/>
                </a:ext>
              </a:extLst>
            </p:cNvPr>
            <p:cNvSpPr/>
            <p:nvPr/>
          </p:nvSpPr>
          <p:spPr>
            <a:xfrm>
              <a:off x="3091350" y="4370880"/>
              <a:ext cx="1702022" cy="6415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96" dirty="0">
                  <a:solidFill>
                    <a:srgbClr val="FFFFFF"/>
                  </a:solidFill>
                  <a:ea typeface="Arial"/>
                  <a:cs typeface="Arial"/>
                  <a:sym typeface="Arial"/>
                </a:rPr>
                <a:t>ИНЖЕНЕР КОНСТРУКТОР</a:t>
              </a:r>
              <a:endParaRPr sz="896" dirty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71" name="Google Shape;701;p41">
            <a:extLst>
              <a:ext uri="{FF2B5EF4-FFF2-40B4-BE49-F238E27FC236}">
                <a16:creationId xmlns:a16="http://schemas.microsoft.com/office/drawing/2014/main" id="{2426CD46-3CE7-4711-AED9-5BC2B6C6136F}"/>
              </a:ext>
            </a:extLst>
          </p:cNvPr>
          <p:cNvCxnSpPr>
            <a:endCxn id="63" idx="1"/>
          </p:cNvCxnSpPr>
          <p:nvPr/>
        </p:nvCxnSpPr>
        <p:spPr>
          <a:xfrm>
            <a:off x="6719519" y="2887205"/>
            <a:ext cx="1090800" cy="368700"/>
          </a:xfrm>
          <a:prstGeom prst="straightConnector1">
            <a:avLst/>
          </a:prstGeom>
          <a:noFill/>
          <a:ln w="28575" cap="flat" cmpd="sng">
            <a:solidFill>
              <a:srgbClr val="005E94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72" name="Google Shape;702;p41">
            <a:extLst>
              <a:ext uri="{FF2B5EF4-FFF2-40B4-BE49-F238E27FC236}">
                <a16:creationId xmlns:a16="http://schemas.microsoft.com/office/drawing/2014/main" id="{27B1CC45-19EE-4996-A9DD-F226D0C5DFE0}"/>
              </a:ext>
            </a:extLst>
          </p:cNvPr>
          <p:cNvCxnSpPr>
            <a:endCxn id="44" idx="3"/>
          </p:cNvCxnSpPr>
          <p:nvPr/>
        </p:nvCxnSpPr>
        <p:spPr>
          <a:xfrm flipH="1">
            <a:off x="2230169" y="3315957"/>
            <a:ext cx="1479300" cy="871200"/>
          </a:xfrm>
          <a:prstGeom prst="straightConnector1">
            <a:avLst/>
          </a:prstGeom>
          <a:noFill/>
          <a:ln w="28575" cap="flat" cmpd="sng">
            <a:solidFill>
              <a:srgbClr val="005E94"/>
            </a:solidFill>
            <a:prstDash val="solid"/>
            <a:miter lim="800000"/>
            <a:headEnd type="oval" w="med" len="med"/>
            <a:tailEnd type="oval" w="med" len="med"/>
          </a:ln>
        </p:spPr>
      </p:cxnSp>
      <p:pic>
        <p:nvPicPr>
          <p:cNvPr id="73" name="Google Shape;703;p41">
            <a:extLst>
              <a:ext uri="{FF2B5EF4-FFF2-40B4-BE49-F238E27FC236}">
                <a16:creationId xmlns:a16="http://schemas.microsoft.com/office/drawing/2014/main" id="{8D7D2B36-95EF-49F4-A3B0-49AB594D5A7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98191" y="4041290"/>
            <a:ext cx="576619" cy="57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04;p41">
            <a:extLst>
              <a:ext uri="{FF2B5EF4-FFF2-40B4-BE49-F238E27FC236}">
                <a16:creationId xmlns:a16="http://schemas.microsoft.com/office/drawing/2014/main" id="{50C3C785-5E62-49FA-AF7C-6AC6751F09E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17240" y="4044790"/>
            <a:ext cx="576619" cy="57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05;p41" descr="Resultado de imagen de pdf logo">
            <a:extLst>
              <a:ext uri="{FF2B5EF4-FFF2-40B4-BE49-F238E27FC236}">
                <a16:creationId xmlns:a16="http://schemas.microsoft.com/office/drawing/2014/main" id="{A1E56DDF-97FB-4B91-8F79-48DDF24FFED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97242" y="4032267"/>
            <a:ext cx="592240" cy="592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706;p41">
            <a:extLst>
              <a:ext uri="{FF2B5EF4-FFF2-40B4-BE49-F238E27FC236}">
                <a16:creationId xmlns:a16="http://schemas.microsoft.com/office/drawing/2014/main" id="{1F4B9ED6-C9FD-4B8E-861E-668DBDC8D104}"/>
              </a:ext>
            </a:extLst>
          </p:cNvPr>
          <p:cNvCxnSpPr/>
          <p:nvPr/>
        </p:nvCxnSpPr>
        <p:spPr>
          <a:xfrm>
            <a:off x="5508527" y="5838439"/>
            <a:ext cx="791308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77" name="Google Shape;707;p41">
            <a:extLst>
              <a:ext uri="{FF2B5EF4-FFF2-40B4-BE49-F238E27FC236}">
                <a16:creationId xmlns:a16="http://schemas.microsoft.com/office/drawing/2014/main" id="{CF3BA0B5-4680-45E1-8626-54F24919C651}"/>
              </a:ext>
            </a:extLst>
          </p:cNvPr>
          <p:cNvCxnSpPr/>
          <p:nvPr/>
        </p:nvCxnSpPr>
        <p:spPr>
          <a:xfrm rot="10800000">
            <a:off x="6299835" y="5436551"/>
            <a:ext cx="0" cy="375156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78" name="Google Shape;708;p41">
            <a:extLst>
              <a:ext uri="{FF2B5EF4-FFF2-40B4-BE49-F238E27FC236}">
                <a16:creationId xmlns:a16="http://schemas.microsoft.com/office/drawing/2014/main" id="{017D6B5F-6428-4C30-8F47-969336AF123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620121" y="5257920"/>
            <a:ext cx="357261" cy="3572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09;p41">
            <a:extLst>
              <a:ext uri="{FF2B5EF4-FFF2-40B4-BE49-F238E27FC236}">
                <a16:creationId xmlns:a16="http://schemas.microsoft.com/office/drawing/2014/main" id="{5AA24643-D468-4062-BF5E-D514C083076F}"/>
              </a:ext>
            </a:extLst>
          </p:cNvPr>
          <p:cNvCxnSpPr/>
          <p:nvPr/>
        </p:nvCxnSpPr>
        <p:spPr>
          <a:xfrm>
            <a:off x="6299835" y="5436551"/>
            <a:ext cx="349934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80" name="Google Shape;710;p41">
            <a:extLst>
              <a:ext uri="{FF2B5EF4-FFF2-40B4-BE49-F238E27FC236}">
                <a16:creationId xmlns:a16="http://schemas.microsoft.com/office/drawing/2014/main" id="{D2301EC0-B3D4-4873-8815-C6DDCBA76C94}"/>
              </a:ext>
            </a:extLst>
          </p:cNvPr>
          <p:cNvCxnSpPr/>
          <p:nvPr/>
        </p:nvCxnSpPr>
        <p:spPr>
          <a:xfrm rot="10800000">
            <a:off x="5519214" y="4933668"/>
            <a:ext cx="0" cy="904772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81" name="Google Shape;711;p41">
            <a:extLst>
              <a:ext uri="{FF2B5EF4-FFF2-40B4-BE49-F238E27FC236}">
                <a16:creationId xmlns:a16="http://schemas.microsoft.com/office/drawing/2014/main" id="{A223FAC3-CD1E-42F9-9C40-D52F3A21D59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40529" y="4976277"/>
            <a:ext cx="1084729" cy="1116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712;p41" descr="Resultado de imagen de autocad logo">
            <a:extLst>
              <a:ext uri="{FF2B5EF4-FFF2-40B4-BE49-F238E27FC236}">
                <a16:creationId xmlns:a16="http://schemas.microsoft.com/office/drawing/2014/main" id="{4162A925-73A6-47C5-982B-90B2A7F49E7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148667" y="4041290"/>
            <a:ext cx="574195" cy="574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0035706C-A3F4-4BBE-BF84-9CE7D0AFBE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66" y="4062918"/>
            <a:ext cx="1735075" cy="51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3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331" y="404883"/>
            <a:ext cx="10916478" cy="615535"/>
          </a:xfrm>
        </p:spPr>
        <p:txBody>
          <a:bodyPr/>
          <a:lstStyle/>
          <a:p>
            <a:r>
              <a:rPr lang="ru-RU" dirty="0"/>
              <a:t>Функционал </a:t>
            </a:r>
            <a:r>
              <a:rPr lang="en-US" dirty="0"/>
              <a:t>BIM 360 Design (+Docs)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922466" y="0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ED8E18-9FB5-4493-9FD9-A4DD2903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33119" y="2948602"/>
            <a:ext cx="2743009" cy="8082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EF3F394-6A74-456C-A7DC-09BDEDAF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8" y="1178813"/>
            <a:ext cx="8953113" cy="486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9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331" y="404883"/>
            <a:ext cx="10916478" cy="615535"/>
          </a:xfrm>
        </p:spPr>
        <p:txBody>
          <a:bodyPr/>
          <a:lstStyle/>
          <a:p>
            <a:r>
              <a:rPr lang="ru-RU" dirty="0"/>
              <a:t>Функционал </a:t>
            </a:r>
            <a:r>
              <a:rPr lang="en-US" dirty="0"/>
              <a:t>BIM 360 Glue (+Docs)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922466" y="0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719033-27D8-44AB-B74B-695D8FC67617}"/>
              </a:ext>
            </a:extLst>
          </p:cNvPr>
          <p:cNvSpPr txBox="1"/>
          <p:nvPr/>
        </p:nvSpPr>
        <p:spPr>
          <a:xfrm>
            <a:off x="722886" y="1090664"/>
            <a:ext cx="8174097" cy="3364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ru-RU" dirty="0">
                <a:latin typeface="+mj-lt"/>
              </a:rPr>
              <a:t>Облачное решение, которое обеспечивает процессы координации и </a:t>
            </a:r>
          </a:p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ru-RU" dirty="0">
                <a:latin typeface="+mj-lt"/>
              </a:rPr>
              <a:t>проверки моделей и ускоряет процессы взаимодействия всей команды.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Объединение всех смежных разделов в один модель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Проверка на коллизии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Контроль сроков выполнения модели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/>
              <a:t>Выгрузка моделей из </a:t>
            </a:r>
            <a:endParaRPr lang="en-US" dirty="0"/>
          </a:p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dirty="0"/>
              <a:t>      </a:t>
            </a:r>
            <a:r>
              <a:rPr lang="ru-RU" dirty="0" err="1"/>
              <a:t>Navis</a:t>
            </a:r>
            <a:r>
              <a:rPr lang="en-US" dirty="0"/>
              <a:t>works</a:t>
            </a:r>
            <a:r>
              <a:rPr lang="ru-RU" dirty="0"/>
              <a:t> ( </a:t>
            </a:r>
            <a:r>
              <a:rPr lang="ru-RU" dirty="0" err="1"/>
              <a:t>Revit</a:t>
            </a:r>
            <a:r>
              <a:rPr lang="ru-RU" dirty="0"/>
              <a:t>)  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/>
              <a:t>обратная </a:t>
            </a:r>
            <a:r>
              <a:rPr lang="ru-RU" dirty="0" err="1"/>
              <a:t>подгрузка</a:t>
            </a:r>
            <a:r>
              <a:rPr lang="ru-RU" dirty="0"/>
              <a:t> в </a:t>
            </a:r>
            <a:r>
              <a:rPr lang="ru-RU" dirty="0" err="1"/>
              <a:t>Navisworks</a:t>
            </a: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0FAEE9-F7D3-49DD-BAB5-6526FA511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30" y="3293699"/>
            <a:ext cx="5151799" cy="2907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88AFC5-8168-4B81-9254-B227A0382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75983" y="2351554"/>
            <a:ext cx="47625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0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0CB2C9-8FFB-41AB-B3AF-5CF8AA98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73" y="2032623"/>
            <a:ext cx="524147" cy="423839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331" y="404883"/>
            <a:ext cx="10916478" cy="615535"/>
          </a:xfrm>
        </p:spPr>
        <p:txBody>
          <a:bodyPr/>
          <a:lstStyle/>
          <a:p>
            <a:r>
              <a:rPr lang="ru-RU" dirty="0"/>
              <a:t>Функционал </a:t>
            </a:r>
            <a:r>
              <a:rPr lang="en-US" dirty="0"/>
              <a:t>BIM 360 Build (+Docs)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922466" y="0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719033-27D8-44AB-B74B-695D8FC67617}"/>
              </a:ext>
            </a:extLst>
          </p:cNvPr>
          <p:cNvSpPr txBox="1"/>
          <p:nvPr/>
        </p:nvSpPr>
        <p:spPr>
          <a:xfrm>
            <a:off x="722885" y="1090664"/>
            <a:ext cx="9711529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ru-RU" b="1" dirty="0"/>
              <a:t>Облачный сервис для координации строительства и взаимодействия </a:t>
            </a:r>
            <a:endParaRPr lang="en-US" b="1" dirty="0"/>
          </a:p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ru-RU" b="1" dirty="0"/>
              <a:t>между офисом и стройплощадкой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52CED9-6218-474E-8F28-B080C42F7C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71229" y="2233686"/>
            <a:ext cx="4572009" cy="91440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E656966-28A7-4BA4-B1FB-F65158AF20E3}"/>
              </a:ext>
            </a:extLst>
          </p:cNvPr>
          <p:cNvSpPr/>
          <p:nvPr/>
        </p:nvSpPr>
        <p:spPr>
          <a:xfrm>
            <a:off x="1511717" y="2032623"/>
            <a:ext cx="923318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Улучшение</a:t>
            </a:r>
            <a:r>
              <a:rPr lang="ru-RU" sz="1300" dirty="0">
                <a:solidFill>
                  <a:srgbClr val="4E4E4E"/>
                </a:solidFill>
                <a:latin typeface="+mj-lt"/>
              </a:rPr>
              <a:t> </a:t>
            </a:r>
            <a:r>
              <a:rPr lang="ru-RU" sz="13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качества строительства</a:t>
            </a:r>
          </a:p>
          <a:p>
            <a:r>
              <a:rPr lang="ru-RU" sz="13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Отслеживание качества строительных работ с помощью настраиваемых и простых в использовании шаблонов и контрольных листов.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0C6E1FF-7794-40FF-AD93-B8B89C90FE19}"/>
              </a:ext>
            </a:extLst>
          </p:cNvPr>
          <p:cNvSpPr/>
          <p:nvPr/>
        </p:nvSpPr>
        <p:spPr>
          <a:xfrm>
            <a:off x="1511717" y="2770285"/>
            <a:ext cx="6096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Соблюдение норм безопасности</a:t>
            </a:r>
          </a:p>
          <a:p>
            <a:r>
              <a:rPr lang="ru-RU" sz="13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Соблюдение норм безопасности с помощью упрощенных проверок и отслеживаемых процессов.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ADD5B3B-D723-4ED2-84B9-4AB7C68FD21F}"/>
              </a:ext>
            </a:extLst>
          </p:cNvPr>
          <p:cNvSpPr/>
          <p:nvPr/>
        </p:nvSpPr>
        <p:spPr>
          <a:xfrm>
            <a:off x="1511717" y="3507947"/>
            <a:ext cx="6096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Управление запросами</a:t>
            </a:r>
          </a:p>
          <a:p>
            <a:r>
              <a:rPr lang="ru-RU" sz="13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Создание замечаний, запросов на получение информации (RFI) и предоставляемой технической документации (</a:t>
            </a:r>
            <a:r>
              <a:rPr lang="ru-RU" sz="13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Submittal</a:t>
            </a:r>
            <a:r>
              <a:rPr lang="ru-RU" sz="13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).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D150B5C-15EB-4931-BB34-90EFF7CF2D9E}"/>
              </a:ext>
            </a:extLst>
          </p:cNvPr>
          <p:cNvSpPr/>
          <p:nvPr/>
        </p:nvSpPr>
        <p:spPr>
          <a:xfrm>
            <a:off x="1511717" y="4245609"/>
            <a:ext cx="6096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Сведение к минимуму риска для субподрядчиков</a:t>
            </a:r>
          </a:p>
          <a:p>
            <a:r>
              <a:rPr lang="ru-RU" sz="13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Прогнозирование уровня качества строительных работ и отслеживание текущего состояния проекта по его проблемным вопросам.</a:t>
            </a:r>
          </a:p>
          <a:p>
            <a:endParaRPr lang="ru-RU" sz="1300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5DD9D88-2A7E-4174-9C13-23BF610B1E77}"/>
              </a:ext>
            </a:extLst>
          </p:cNvPr>
          <p:cNvSpPr/>
          <p:nvPr/>
        </p:nvSpPr>
        <p:spPr>
          <a:xfrm>
            <a:off x="1489185" y="4962839"/>
            <a:ext cx="6096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Измерение производительности</a:t>
            </a:r>
          </a:p>
          <a:p>
            <a:r>
              <a:rPr lang="ru-RU" sz="13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Просмотр статуса проекта по показателям качества выполненных работ.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BA649B9-9E82-4A49-BE9A-FEECFA0302EB}"/>
              </a:ext>
            </a:extLst>
          </p:cNvPr>
          <p:cNvSpPr/>
          <p:nvPr/>
        </p:nvSpPr>
        <p:spPr>
          <a:xfrm>
            <a:off x="1489185" y="5488806"/>
            <a:ext cx="6096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t>Стандартизация процессов</a:t>
            </a:r>
          </a:p>
          <a:p>
            <a:r>
              <a:rPr lang="ru-RU" sz="13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Создание и внедрение шаблонов рабочих процессов для контроля качества, обеспечения безопасности и ввода объекта в эксплуатацию.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3DD346D-C514-4864-9BB0-46ECF9DBE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559" y="2845611"/>
            <a:ext cx="2960439" cy="335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331" y="404883"/>
            <a:ext cx="10916478" cy="615535"/>
          </a:xfrm>
        </p:spPr>
        <p:txBody>
          <a:bodyPr/>
          <a:lstStyle/>
          <a:p>
            <a:r>
              <a:rPr lang="ru-RU" dirty="0"/>
              <a:t>Преимущества </a:t>
            </a:r>
            <a:r>
              <a:rPr lang="en-US" dirty="0"/>
              <a:t>Autodesk BIM 36</a:t>
            </a:r>
            <a:r>
              <a:rPr lang="ru-RU" dirty="0"/>
              <a:t>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22466" y="0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719033-27D8-44AB-B74B-695D8FC67617}"/>
              </a:ext>
            </a:extLst>
          </p:cNvPr>
          <p:cNvSpPr txBox="1"/>
          <p:nvPr/>
        </p:nvSpPr>
        <p:spPr>
          <a:xfrm>
            <a:off x="722886" y="1090664"/>
            <a:ext cx="10002867" cy="7104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Простой, интуитивно понятный интерфейс.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Сохранение всех файлов во всех фазах и версиях (Нельзя ничего удалить).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Функция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“lock”, 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блокировка файла на дальнейшее изменение.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Функция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“drag &amp; drop”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возможность перетаскивания с проводника напрямую в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BIM 360.</a:t>
            </a: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Права (доступ) на действия участников (Просмотр, Загрузка, Изменение, Контроль).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Функция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“Subscribe”. 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Подписка на изменения в папках.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История публикаций.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Поддержка шрифтов ГОСТ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BIM 360 Desktop Connector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Autodesk Forge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Двойное резервирование данных 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(Локальное резервирование).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C96CE9-B4BA-4799-834E-900C0BE72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13515" y="2609185"/>
            <a:ext cx="2687437" cy="707220"/>
          </a:xfrm>
          <a:prstGeom prst="rect">
            <a:avLst/>
          </a:prstGeom>
        </p:spPr>
      </p:pic>
      <p:pic>
        <p:nvPicPr>
          <p:cNvPr id="7" name="Google Shape;535;p29">
            <a:extLst>
              <a:ext uri="{FF2B5EF4-FFF2-40B4-BE49-F238E27FC236}">
                <a16:creationId xmlns:a16="http://schemas.microsoft.com/office/drawing/2014/main" id="{3FE9CD51-F4F6-4555-8E39-5F96182000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383" y="3429000"/>
            <a:ext cx="2848221" cy="2571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30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331" y="404883"/>
            <a:ext cx="10916478" cy="615535"/>
          </a:xfrm>
        </p:spPr>
        <p:txBody>
          <a:bodyPr/>
          <a:lstStyle/>
          <a:p>
            <a:r>
              <a:rPr lang="ru-RU" dirty="0"/>
              <a:t>Орг. структура </a:t>
            </a:r>
            <a:r>
              <a:rPr lang="en-US" dirty="0"/>
              <a:t>Autodesk BIM 36</a:t>
            </a:r>
            <a:r>
              <a:rPr lang="ru-RU" dirty="0"/>
              <a:t>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22466" y="0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C96CE9-B4BA-4799-834E-900C0BE72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13515" y="2609185"/>
            <a:ext cx="2687437" cy="707220"/>
          </a:xfrm>
          <a:prstGeom prst="rect">
            <a:avLst/>
          </a:prstGeom>
        </p:spPr>
      </p:pic>
      <p:grpSp>
        <p:nvGrpSpPr>
          <p:cNvPr id="7" name="Google Shape;509;p29">
            <a:extLst>
              <a:ext uri="{FF2B5EF4-FFF2-40B4-BE49-F238E27FC236}">
                <a16:creationId xmlns:a16="http://schemas.microsoft.com/office/drawing/2014/main" id="{53251055-A776-470F-B9E3-C12BA5B52BFD}"/>
              </a:ext>
            </a:extLst>
          </p:cNvPr>
          <p:cNvGrpSpPr/>
          <p:nvPr/>
        </p:nvGrpSpPr>
        <p:grpSpPr>
          <a:xfrm>
            <a:off x="1137215" y="1196352"/>
            <a:ext cx="886277" cy="1013225"/>
            <a:chOff x="8385166" y="5405414"/>
            <a:chExt cx="2363405" cy="2701933"/>
          </a:xfrm>
        </p:grpSpPr>
        <p:sp>
          <p:nvSpPr>
            <p:cNvPr id="8" name="Google Shape;510;p29">
              <a:extLst>
                <a:ext uri="{FF2B5EF4-FFF2-40B4-BE49-F238E27FC236}">
                  <a16:creationId xmlns:a16="http://schemas.microsoft.com/office/drawing/2014/main" id="{62AAE7FD-11A9-4105-8B80-9F3E4F50217A}"/>
                </a:ext>
              </a:extLst>
            </p:cNvPr>
            <p:cNvSpPr/>
            <p:nvPr/>
          </p:nvSpPr>
          <p:spPr>
            <a:xfrm>
              <a:off x="8405934" y="7122462"/>
              <a:ext cx="2321869" cy="984885"/>
            </a:xfrm>
            <a:prstGeom prst="rect">
              <a:avLst/>
            </a:prstGeom>
            <a:solidFill>
              <a:srgbClr val="F19D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Account Admin</a:t>
              </a:r>
              <a:endParaRPr sz="9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" name="Google Shape;511;p29">
              <a:extLst>
                <a:ext uri="{FF2B5EF4-FFF2-40B4-BE49-F238E27FC236}">
                  <a16:creationId xmlns:a16="http://schemas.microsoft.com/office/drawing/2014/main" id="{6D0D95B2-0CF2-4A97-B4A2-48C6CA9363ED}"/>
                </a:ext>
              </a:extLst>
            </p:cNvPr>
            <p:cNvGrpSpPr/>
            <p:nvPr/>
          </p:nvGrpSpPr>
          <p:grpSpPr>
            <a:xfrm>
              <a:off x="8385166" y="5405414"/>
              <a:ext cx="2363405" cy="2215448"/>
              <a:chOff x="8385166" y="5405414"/>
              <a:chExt cx="2363405" cy="2215448"/>
            </a:xfrm>
          </p:grpSpPr>
          <p:pic>
            <p:nvPicPr>
              <p:cNvPr id="10" name="Google Shape;512;p29">
                <a:extLst>
                  <a:ext uri="{FF2B5EF4-FFF2-40B4-BE49-F238E27FC236}">
                    <a16:creationId xmlns:a16="http://schemas.microsoft.com/office/drawing/2014/main" id="{A774AE0C-F09F-4392-90BA-860C5A50963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8385166" y="5405414"/>
                <a:ext cx="2363405" cy="22154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Google Shape;513;p29">
                <a:extLst>
                  <a:ext uri="{FF2B5EF4-FFF2-40B4-BE49-F238E27FC236}">
                    <a16:creationId xmlns:a16="http://schemas.microsoft.com/office/drawing/2014/main" id="{82CE712B-240B-46EB-8EBC-5A7D38449680}"/>
                  </a:ext>
                </a:extLst>
              </p:cNvPr>
              <p:cNvSpPr/>
              <p:nvPr/>
            </p:nvSpPr>
            <p:spPr>
              <a:xfrm>
                <a:off x="9915525" y="6011441"/>
                <a:ext cx="342900" cy="317314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B66F8B9-4AA6-4B1D-ABC0-747BD5A8F274}"/>
              </a:ext>
            </a:extLst>
          </p:cNvPr>
          <p:cNvSpPr txBox="1"/>
          <p:nvPr/>
        </p:nvSpPr>
        <p:spPr>
          <a:xfrm>
            <a:off x="2253668" y="1115831"/>
            <a:ext cx="4667881" cy="1668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Полный доступ ко всем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Возможность добавлять других </a:t>
            </a: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Account Admin-</a:t>
            </a:r>
            <a:r>
              <a:rPr lang="ru-RU" sz="14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ов</a:t>
            </a:r>
            <a:endParaRPr lang="ru-RU" sz="1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Возможность добавлять </a:t>
            </a: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Project Admin-</a:t>
            </a:r>
            <a:r>
              <a:rPr lang="ru-RU" sz="14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ов</a:t>
            </a: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</a:t>
            </a:r>
          </a:p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     Заказчиков, Подрядчиков, Субподрядчиков</a:t>
            </a:r>
          </a:p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8" name="Google Shape;509;p29">
            <a:extLst>
              <a:ext uri="{FF2B5EF4-FFF2-40B4-BE49-F238E27FC236}">
                <a16:creationId xmlns:a16="http://schemas.microsoft.com/office/drawing/2014/main" id="{460B4980-BB5F-45EE-BFAE-1FC4FFC1CD92}"/>
              </a:ext>
            </a:extLst>
          </p:cNvPr>
          <p:cNvGrpSpPr/>
          <p:nvPr/>
        </p:nvGrpSpPr>
        <p:grpSpPr>
          <a:xfrm>
            <a:off x="1145604" y="2593774"/>
            <a:ext cx="886277" cy="1013225"/>
            <a:chOff x="8385166" y="5405414"/>
            <a:chExt cx="2363405" cy="2701933"/>
          </a:xfrm>
        </p:grpSpPr>
        <p:sp>
          <p:nvSpPr>
            <p:cNvPr id="19" name="Google Shape;510;p29">
              <a:extLst>
                <a:ext uri="{FF2B5EF4-FFF2-40B4-BE49-F238E27FC236}">
                  <a16:creationId xmlns:a16="http://schemas.microsoft.com/office/drawing/2014/main" id="{973A285B-13FE-4A23-AE0A-30237134C6D0}"/>
                </a:ext>
              </a:extLst>
            </p:cNvPr>
            <p:cNvSpPr/>
            <p:nvPr/>
          </p:nvSpPr>
          <p:spPr>
            <a:xfrm>
              <a:off x="8405934" y="7122462"/>
              <a:ext cx="2321869" cy="9848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Project Admin</a:t>
              </a:r>
              <a:endParaRPr sz="9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511;p29">
              <a:extLst>
                <a:ext uri="{FF2B5EF4-FFF2-40B4-BE49-F238E27FC236}">
                  <a16:creationId xmlns:a16="http://schemas.microsoft.com/office/drawing/2014/main" id="{33A2DF84-8771-4757-BD53-A5A3164A9873}"/>
                </a:ext>
              </a:extLst>
            </p:cNvPr>
            <p:cNvGrpSpPr/>
            <p:nvPr/>
          </p:nvGrpSpPr>
          <p:grpSpPr>
            <a:xfrm>
              <a:off x="8385166" y="5405414"/>
              <a:ext cx="2363405" cy="2215448"/>
              <a:chOff x="8385166" y="5405414"/>
              <a:chExt cx="2363405" cy="2215448"/>
            </a:xfrm>
          </p:grpSpPr>
          <p:pic>
            <p:nvPicPr>
              <p:cNvPr id="21" name="Google Shape;512;p29">
                <a:extLst>
                  <a:ext uri="{FF2B5EF4-FFF2-40B4-BE49-F238E27FC236}">
                    <a16:creationId xmlns:a16="http://schemas.microsoft.com/office/drawing/2014/main" id="{3330E796-92D2-4D9B-8E2D-BA35A030F77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385166" y="5405414"/>
                <a:ext cx="2363405" cy="22154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Google Shape;513;p29">
                <a:extLst>
                  <a:ext uri="{FF2B5EF4-FFF2-40B4-BE49-F238E27FC236}">
                    <a16:creationId xmlns:a16="http://schemas.microsoft.com/office/drawing/2014/main" id="{E62D5559-0AA2-4C58-88D1-B3CEB7764754}"/>
                  </a:ext>
                </a:extLst>
              </p:cNvPr>
              <p:cNvSpPr/>
              <p:nvPr/>
            </p:nvSpPr>
            <p:spPr>
              <a:xfrm>
                <a:off x="9915525" y="6011441"/>
                <a:ext cx="342900" cy="317314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84B28F5-3BAC-42CE-90F3-397CA9AC570E}"/>
              </a:ext>
            </a:extLst>
          </p:cNvPr>
          <p:cNvSpPr txBox="1"/>
          <p:nvPr/>
        </p:nvSpPr>
        <p:spPr>
          <a:xfrm>
            <a:off x="2253668" y="2603899"/>
            <a:ext cx="5314275" cy="1668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Возможность создать проект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Полный доступ к своему проекту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Возможность добавлять </a:t>
            </a: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Project Admin-</a:t>
            </a:r>
            <a:r>
              <a:rPr lang="ru-RU" sz="14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ов</a:t>
            </a:r>
            <a:endParaRPr lang="ru-RU" sz="1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Возможность добавлять дизайнеров, конструкторов и т.д.</a:t>
            </a:r>
          </a:p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24" name="Google Shape;515;p29">
            <a:extLst>
              <a:ext uri="{FF2B5EF4-FFF2-40B4-BE49-F238E27FC236}">
                <a16:creationId xmlns:a16="http://schemas.microsoft.com/office/drawing/2014/main" id="{9D5F87FB-419E-404D-B63E-F1C5C33C3A03}"/>
              </a:ext>
            </a:extLst>
          </p:cNvPr>
          <p:cNvGrpSpPr/>
          <p:nvPr/>
        </p:nvGrpSpPr>
        <p:grpSpPr>
          <a:xfrm>
            <a:off x="1145003" y="4068460"/>
            <a:ext cx="886877" cy="874724"/>
            <a:chOff x="2006313" y="1760715"/>
            <a:chExt cx="1455390" cy="1435446"/>
          </a:xfrm>
        </p:grpSpPr>
        <p:pic>
          <p:nvPicPr>
            <p:cNvPr id="25" name="Google Shape;516;p29">
              <a:extLst>
                <a:ext uri="{FF2B5EF4-FFF2-40B4-BE49-F238E27FC236}">
                  <a16:creationId xmlns:a16="http://schemas.microsoft.com/office/drawing/2014/main" id="{2CF675A0-625B-47E3-85F9-B6BC215C0D0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06313" y="1760715"/>
              <a:ext cx="1399032" cy="13382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517;p29">
              <a:extLst>
                <a:ext uri="{FF2B5EF4-FFF2-40B4-BE49-F238E27FC236}">
                  <a16:creationId xmlns:a16="http://schemas.microsoft.com/office/drawing/2014/main" id="{CAE610BB-90C8-4CC2-9EC7-1CD209C0A61C}"/>
                </a:ext>
              </a:extLst>
            </p:cNvPr>
            <p:cNvSpPr/>
            <p:nvPr/>
          </p:nvSpPr>
          <p:spPr>
            <a:xfrm>
              <a:off x="2048146" y="2817359"/>
              <a:ext cx="1413557" cy="37880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9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Конструктор</a:t>
              </a:r>
              <a:endParaRPr sz="10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918200D-3FFC-4A95-958D-C958D57AB9E3}"/>
              </a:ext>
            </a:extLst>
          </p:cNvPr>
          <p:cNvSpPr txBox="1"/>
          <p:nvPr/>
        </p:nvSpPr>
        <p:spPr>
          <a:xfrm>
            <a:off x="2261455" y="4068460"/>
            <a:ext cx="4632422" cy="1344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Ограниченный доступ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Доступ именно к папкам и файлам своего отдела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Работа в модели</a:t>
            </a:r>
          </a:p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28" name="Google Shape;520;p29">
            <a:extLst>
              <a:ext uri="{FF2B5EF4-FFF2-40B4-BE49-F238E27FC236}">
                <a16:creationId xmlns:a16="http://schemas.microsoft.com/office/drawing/2014/main" id="{DD568B11-97DC-4F2D-B1BE-4AA0E5FB0FC9}"/>
              </a:ext>
            </a:extLst>
          </p:cNvPr>
          <p:cNvGrpSpPr/>
          <p:nvPr/>
        </p:nvGrpSpPr>
        <p:grpSpPr>
          <a:xfrm>
            <a:off x="2516319" y="5434017"/>
            <a:ext cx="852534" cy="842768"/>
            <a:chOff x="376488" y="2356988"/>
            <a:chExt cx="1399032" cy="1502532"/>
          </a:xfrm>
        </p:grpSpPr>
        <p:pic>
          <p:nvPicPr>
            <p:cNvPr id="29" name="Google Shape;521;p29">
              <a:extLst>
                <a:ext uri="{FF2B5EF4-FFF2-40B4-BE49-F238E27FC236}">
                  <a16:creationId xmlns:a16="http://schemas.microsoft.com/office/drawing/2014/main" id="{22BF712C-57B3-4F20-A8EB-A2669582594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6488" y="2356988"/>
              <a:ext cx="1399032" cy="1399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522;p29">
              <a:extLst>
                <a:ext uri="{FF2B5EF4-FFF2-40B4-BE49-F238E27FC236}">
                  <a16:creationId xmlns:a16="http://schemas.microsoft.com/office/drawing/2014/main" id="{BAA24ED0-3626-4989-8935-2CD7993B0EBF}"/>
                </a:ext>
              </a:extLst>
            </p:cNvPr>
            <p:cNvSpPr/>
            <p:nvPr/>
          </p:nvSpPr>
          <p:spPr>
            <a:xfrm>
              <a:off x="395383" y="3447980"/>
              <a:ext cx="1321075" cy="411540"/>
            </a:xfrm>
            <a:prstGeom prst="rect">
              <a:avLst/>
            </a:prstGeom>
            <a:solidFill>
              <a:srgbClr val="1D6FA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900" dirty="0">
                  <a:solidFill>
                    <a:srgbClr val="FFFFFF"/>
                  </a:solidFill>
                  <a:ea typeface="Arial"/>
                  <a:cs typeface="Arial"/>
                  <a:sym typeface="Arial"/>
                </a:rPr>
                <a:t>Подрядчик</a:t>
              </a:r>
            </a:p>
          </p:txBody>
        </p:sp>
      </p:grpSp>
      <p:grpSp>
        <p:nvGrpSpPr>
          <p:cNvPr id="31" name="Google Shape;529;p29">
            <a:extLst>
              <a:ext uri="{FF2B5EF4-FFF2-40B4-BE49-F238E27FC236}">
                <a16:creationId xmlns:a16="http://schemas.microsoft.com/office/drawing/2014/main" id="{3FFD29D4-1638-432E-8595-A7157D65256A}"/>
              </a:ext>
            </a:extLst>
          </p:cNvPr>
          <p:cNvGrpSpPr/>
          <p:nvPr/>
        </p:nvGrpSpPr>
        <p:grpSpPr>
          <a:xfrm>
            <a:off x="3982150" y="5441481"/>
            <a:ext cx="989373" cy="844152"/>
            <a:chOff x="2203990" y="3573987"/>
            <a:chExt cx="1659568" cy="1501608"/>
          </a:xfrm>
        </p:grpSpPr>
        <p:pic>
          <p:nvPicPr>
            <p:cNvPr id="32" name="Google Shape;530;p29">
              <a:extLst>
                <a:ext uri="{FF2B5EF4-FFF2-40B4-BE49-F238E27FC236}">
                  <a16:creationId xmlns:a16="http://schemas.microsoft.com/office/drawing/2014/main" id="{11F06B67-FCA0-4E73-A96D-919C3C4CFE5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332083" y="3573987"/>
              <a:ext cx="1463911" cy="1463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531;p29">
              <a:extLst>
                <a:ext uri="{FF2B5EF4-FFF2-40B4-BE49-F238E27FC236}">
                  <a16:creationId xmlns:a16="http://schemas.microsoft.com/office/drawing/2014/main" id="{4DDB79E7-0C2A-40AF-90D3-A6F5A8CB3750}"/>
                </a:ext>
              </a:extLst>
            </p:cNvPr>
            <p:cNvSpPr/>
            <p:nvPr/>
          </p:nvSpPr>
          <p:spPr>
            <a:xfrm>
              <a:off x="2203990" y="4664983"/>
              <a:ext cx="1659568" cy="410612"/>
            </a:xfrm>
            <a:prstGeom prst="rect">
              <a:avLst/>
            </a:prstGeom>
            <a:solidFill>
              <a:srgbClr val="8BC1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900" dirty="0">
                  <a:solidFill>
                    <a:srgbClr val="FFFFFF"/>
                  </a:solidFill>
                  <a:ea typeface="Arial"/>
                  <a:cs typeface="Arial"/>
                  <a:sym typeface="Arial"/>
                </a:rPr>
                <a:t>Субподрядчик</a:t>
              </a:r>
            </a:p>
          </p:txBody>
        </p:sp>
      </p:grpSp>
      <p:grpSp>
        <p:nvGrpSpPr>
          <p:cNvPr id="34" name="Google Shape;526;p29">
            <a:extLst>
              <a:ext uri="{FF2B5EF4-FFF2-40B4-BE49-F238E27FC236}">
                <a16:creationId xmlns:a16="http://schemas.microsoft.com/office/drawing/2014/main" id="{C82E9C08-C067-4E73-88AD-0BA394246A1B}"/>
              </a:ext>
            </a:extLst>
          </p:cNvPr>
          <p:cNvGrpSpPr/>
          <p:nvPr/>
        </p:nvGrpSpPr>
        <p:grpSpPr>
          <a:xfrm>
            <a:off x="5699634" y="5434017"/>
            <a:ext cx="886277" cy="876846"/>
            <a:chOff x="-63085" y="543721"/>
            <a:chExt cx="1403050" cy="1480825"/>
          </a:xfrm>
        </p:grpSpPr>
        <p:pic>
          <p:nvPicPr>
            <p:cNvPr id="35" name="Google Shape;527;p29">
              <a:extLst>
                <a:ext uri="{FF2B5EF4-FFF2-40B4-BE49-F238E27FC236}">
                  <a16:creationId xmlns:a16="http://schemas.microsoft.com/office/drawing/2014/main" id="{7A0A2DFC-37F7-48ED-BE3B-D0EBACB943A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63085" y="543721"/>
              <a:ext cx="1403050" cy="1403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528;p29">
              <a:extLst>
                <a:ext uri="{FF2B5EF4-FFF2-40B4-BE49-F238E27FC236}">
                  <a16:creationId xmlns:a16="http://schemas.microsoft.com/office/drawing/2014/main" id="{687D9760-263C-4FED-9D97-1493691AC7F4}"/>
                </a:ext>
              </a:extLst>
            </p:cNvPr>
            <p:cNvSpPr/>
            <p:nvPr/>
          </p:nvSpPr>
          <p:spPr>
            <a:xfrm>
              <a:off x="680" y="1634715"/>
              <a:ext cx="1259651" cy="389831"/>
            </a:xfrm>
            <a:prstGeom prst="rect">
              <a:avLst/>
            </a:prstGeom>
            <a:solidFill>
              <a:srgbClr val="6E10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900" dirty="0">
                  <a:solidFill>
                    <a:srgbClr val="FFFFFF"/>
                  </a:solidFill>
                  <a:ea typeface="Arial"/>
                  <a:cs typeface="Arial"/>
                  <a:sym typeface="Arial"/>
                </a:rPr>
                <a:t>Заказчик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3CBF408-45BF-42EC-BA32-C92003AFDBA9}"/>
              </a:ext>
            </a:extLst>
          </p:cNvPr>
          <p:cNvSpPr txBox="1"/>
          <p:nvPr/>
        </p:nvSpPr>
        <p:spPr>
          <a:xfrm>
            <a:off x="6893877" y="5246020"/>
            <a:ext cx="2289409" cy="1668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Просмотр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RFI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Оставлять замечания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Отчет (заказчик)</a:t>
            </a:r>
          </a:p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331" y="404883"/>
            <a:ext cx="10916478" cy="615535"/>
          </a:xfrm>
        </p:spPr>
        <p:txBody>
          <a:bodyPr/>
          <a:lstStyle/>
          <a:p>
            <a:r>
              <a:rPr lang="ru-RU" dirty="0"/>
              <a:t>Порядок создания проекта </a:t>
            </a:r>
            <a:r>
              <a:rPr lang="en-US" dirty="0"/>
              <a:t>Autodesk BIM 36</a:t>
            </a:r>
            <a:r>
              <a:rPr lang="ru-RU" dirty="0"/>
              <a:t>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22466" y="0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719033-27D8-44AB-B74B-695D8FC67617}"/>
              </a:ext>
            </a:extLst>
          </p:cNvPr>
          <p:cNvSpPr txBox="1"/>
          <p:nvPr/>
        </p:nvSpPr>
        <p:spPr>
          <a:xfrm>
            <a:off x="722886" y="1090664"/>
            <a:ext cx="9338903" cy="3364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Лицензия закрепляется на почту сотрудника и отправляется ссылка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Account Admin 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зарегистрируется, заполняет личные данные, добавляет остальных </a:t>
            </a:r>
          </a:p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   сотрудников во всех компаниях, которые завлечены к проекту. </a:t>
            </a:r>
          </a:p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   (имеется функция добавления с помощью таблицы)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C96CE9-B4BA-4799-834E-900C0BE72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13515" y="2609185"/>
            <a:ext cx="2687437" cy="707220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D6C34C77-84CF-44DD-92BF-D135838869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31276"/>
              </p:ext>
            </p:extLst>
          </p:nvPr>
        </p:nvGraphicFramePr>
        <p:xfrm>
          <a:off x="1234363" y="3090255"/>
          <a:ext cx="7557152" cy="273022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89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8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8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0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280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Имя</a:t>
                      </a:r>
                    </a:p>
                  </a:txBody>
                  <a:tcPr anchor="ctr"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Почта</a:t>
                      </a:r>
                    </a:p>
                  </a:txBody>
                  <a:tcPr anchor="ctr">
                    <a:solidFill>
                      <a:srgbClr val="99C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Компания</a:t>
                      </a:r>
                    </a:p>
                  </a:txBody>
                  <a:tcPr anchor="ctr">
                    <a:solidFill>
                      <a:srgbClr val="DA9E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Должность</a:t>
                      </a:r>
                    </a:p>
                  </a:txBody>
                  <a:tcPr anchor="ctr">
                    <a:solidFill>
                      <a:srgbClr val="C76D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952">
                <a:tc>
                  <a:txBody>
                    <a:bodyPr/>
                    <a:lstStyle/>
                    <a:p>
                      <a:pPr fontAlgn="b">
                        <a:lnSpc>
                          <a:spcPts val="4600"/>
                        </a:lnSpc>
                      </a:pPr>
                      <a:r>
                        <a:rPr lang="en-US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Alex Gross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alex.gross@work.com</a:t>
                      </a:r>
                      <a:endParaRPr lang="ru-RU" sz="16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BK</a:t>
                      </a:r>
                      <a:endParaRPr lang="ru-RU" sz="16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Инженер конструктор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952">
                <a:tc>
                  <a:txBody>
                    <a:bodyPr/>
                    <a:lstStyle/>
                    <a:p>
                      <a:pPr fontAlgn="b">
                        <a:lnSpc>
                          <a:spcPts val="4600"/>
                        </a:lnSpc>
                      </a:pPr>
                      <a:r>
                        <a:rPr lang="en-US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Susanne Aubrey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susanne.a@work.com</a:t>
                      </a:r>
                      <a:endParaRPr lang="ru-RU" sz="16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Total</a:t>
                      </a:r>
                      <a:endParaRPr lang="ru-RU" sz="16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Архитектор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952">
                <a:tc>
                  <a:txBody>
                    <a:bodyPr/>
                    <a:lstStyle/>
                    <a:p>
                      <a:pPr fontAlgn="b">
                        <a:lnSpc>
                          <a:spcPts val="4600"/>
                        </a:lnSpc>
                      </a:pPr>
                      <a:r>
                        <a:rPr lang="en-US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Scott Barrie</a:t>
                      </a:r>
                      <a:endParaRPr lang="ru-RU" sz="16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scott.barrie@work.com</a:t>
                      </a:r>
                      <a:endParaRPr lang="ru-RU" sz="16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Nigma</a:t>
                      </a:r>
                      <a:endParaRPr lang="ru-RU" sz="16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Сметчик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952">
                <a:tc>
                  <a:txBody>
                    <a:bodyPr/>
                    <a:lstStyle/>
                    <a:p>
                      <a:pPr fontAlgn="b">
                        <a:lnSpc>
                          <a:spcPts val="4600"/>
                        </a:lnSpc>
                      </a:pPr>
                      <a:r>
                        <a:rPr lang="en-US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Alan Rickie</a:t>
                      </a:r>
                      <a:endParaRPr lang="ru-RU" sz="16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alan.rickie@work.com</a:t>
                      </a:r>
                      <a:endParaRPr lang="ru-RU" sz="16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Worley</a:t>
                      </a:r>
                      <a:endParaRPr lang="ru-RU" sz="16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Логист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06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331" y="404883"/>
            <a:ext cx="10916478" cy="615535"/>
          </a:xfrm>
        </p:spPr>
        <p:txBody>
          <a:bodyPr/>
          <a:lstStyle/>
          <a:p>
            <a:r>
              <a:rPr lang="ru-RU" dirty="0"/>
              <a:t>Поддержка форматов </a:t>
            </a:r>
            <a:r>
              <a:rPr lang="en-US" dirty="0"/>
              <a:t>Autodesk BIM 36</a:t>
            </a:r>
            <a:r>
              <a:rPr lang="ru-RU" dirty="0"/>
              <a:t>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22466" y="0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719033-27D8-44AB-B74B-695D8FC67617}"/>
              </a:ext>
            </a:extLst>
          </p:cNvPr>
          <p:cNvSpPr txBox="1"/>
          <p:nvPr/>
        </p:nvSpPr>
        <p:spPr>
          <a:xfrm>
            <a:off x="722886" y="1090664"/>
            <a:ext cx="5384359" cy="3780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dwg,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dxf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dgn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– 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простые форматы 2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 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моделей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rvt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nwd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3ds – 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сложные форматы 3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моделей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doc,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xls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ppt, pdf, txt – 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форматы документов 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jpg,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png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mp4 – 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форматы мультимедиа</a:t>
            </a:r>
          </a:p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   и многое другое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C96CE9-B4BA-4799-834E-900C0BE72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13515" y="2609185"/>
            <a:ext cx="2687437" cy="7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3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505EF8E-60C5-4597-9898-48BCEA616667}"/>
              </a:ext>
            </a:extLst>
          </p:cNvPr>
          <p:cNvSpPr/>
          <p:nvPr/>
        </p:nvSpPr>
        <p:spPr>
          <a:xfrm>
            <a:off x="10922466" y="-18875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EED9AF9-FD2D-41A1-BE2F-45AC0F618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13515" y="2609185"/>
            <a:ext cx="2687437" cy="7072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C4C2284-8C32-45B7-97C2-B8049F589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10147"/>
          <a:stretch/>
        </p:blipFill>
        <p:spPr>
          <a:xfrm>
            <a:off x="587376" y="475128"/>
            <a:ext cx="10309168" cy="51958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30DAE5-3476-482E-A454-CA861F97BCCB}"/>
              </a:ext>
            </a:extLst>
          </p:cNvPr>
          <p:cNvSpPr txBox="1"/>
          <p:nvPr/>
        </p:nvSpPr>
        <p:spPr>
          <a:xfrm>
            <a:off x="1295456" y="4067983"/>
            <a:ext cx="1793325" cy="3530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2000" b="0" dirty="0">
                <a:ln w="0"/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Урбанизация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190D3CEE-5C73-4D81-96FD-6049E5774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14" y="739335"/>
            <a:ext cx="6237572" cy="615535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ОТРАСЛЕВЫЕ ТЕНДЕНЦИИ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67CC76-7E78-4319-B261-9AC741FFF6C9}"/>
              </a:ext>
            </a:extLst>
          </p:cNvPr>
          <p:cNvSpPr txBox="1"/>
          <p:nvPr/>
        </p:nvSpPr>
        <p:spPr>
          <a:xfrm>
            <a:off x="4492001" y="4067983"/>
            <a:ext cx="2135302" cy="3530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0">
                <a:ln w="0"/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BIM </a:t>
            </a:r>
            <a:r>
              <a:rPr lang="ru-RU" dirty="0"/>
              <a:t>Обязателен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740445-7D66-4FF1-87F1-53B7FD3968FD}"/>
              </a:ext>
            </a:extLst>
          </p:cNvPr>
          <p:cNvSpPr txBox="1"/>
          <p:nvPr/>
        </p:nvSpPr>
        <p:spPr>
          <a:xfrm>
            <a:off x="7888046" y="4067983"/>
            <a:ext cx="2824696" cy="6550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0">
                <a:ln w="0"/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dirty="0"/>
              <a:t>Распределенные проектные команды</a:t>
            </a:r>
          </a:p>
        </p:txBody>
      </p:sp>
    </p:spTree>
    <p:extLst>
      <p:ext uri="{BB962C8B-B14F-4D97-AF65-F5344CB8AC3E}">
        <p14:creationId xmlns:p14="http://schemas.microsoft.com/office/powerpoint/2010/main" val="26890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331" y="404883"/>
            <a:ext cx="10916478" cy="615535"/>
          </a:xfrm>
        </p:spPr>
        <p:txBody>
          <a:bodyPr/>
          <a:lstStyle/>
          <a:p>
            <a:r>
              <a:rPr lang="ru-RU" dirty="0"/>
              <a:t>Ребрендинг </a:t>
            </a:r>
            <a:r>
              <a:rPr lang="en-US" dirty="0"/>
              <a:t>Autodesk BIM 36</a:t>
            </a:r>
            <a:r>
              <a:rPr lang="ru-RU" dirty="0"/>
              <a:t>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22466" y="0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C96CE9-B4BA-4799-834E-900C0BE72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13515" y="2609185"/>
            <a:ext cx="2687437" cy="7072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EC8BF9-D5BA-4ABA-B655-55D20CB96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1" y="4664069"/>
            <a:ext cx="3796443" cy="759289"/>
          </a:xfrm>
          <a:prstGeom prst="rect">
            <a:avLst/>
          </a:prstGeom>
        </p:spPr>
      </p:pic>
      <p:grpSp>
        <p:nvGrpSpPr>
          <p:cNvPr id="8" name="Google Shape;318;p28">
            <a:extLst>
              <a:ext uri="{FF2B5EF4-FFF2-40B4-BE49-F238E27FC236}">
                <a16:creationId xmlns:a16="http://schemas.microsoft.com/office/drawing/2014/main" id="{B2A7DE91-57FD-454D-8A45-2A4EAB665B08}"/>
              </a:ext>
            </a:extLst>
          </p:cNvPr>
          <p:cNvGrpSpPr/>
          <p:nvPr/>
        </p:nvGrpSpPr>
        <p:grpSpPr>
          <a:xfrm rot="5400000">
            <a:off x="2257688" y="-554695"/>
            <a:ext cx="711200" cy="4347542"/>
            <a:chOff x="8113887" y="541751"/>
            <a:chExt cx="711200" cy="4347542"/>
          </a:xfrm>
        </p:grpSpPr>
        <p:pic>
          <p:nvPicPr>
            <p:cNvPr id="9" name="Google Shape;319;p28">
              <a:extLst>
                <a:ext uri="{FF2B5EF4-FFF2-40B4-BE49-F238E27FC236}">
                  <a16:creationId xmlns:a16="http://schemas.microsoft.com/office/drawing/2014/main" id="{E0F92C27-DD55-48BC-86C6-23D35F1E85A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9195" t="38943" r="83500" b="44093"/>
            <a:stretch/>
          </p:blipFill>
          <p:spPr>
            <a:xfrm rot="-5400000">
              <a:off x="8135475" y="4199682"/>
              <a:ext cx="668023" cy="71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20;p2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364C17A-83B5-4E36-9B78-2756F5F5347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5274" t="40644" r="43356" b="47256"/>
            <a:stretch/>
          </p:blipFill>
          <p:spPr>
            <a:xfrm rot="-5400000">
              <a:off x="6553005" y="2179529"/>
              <a:ext cx="3782860" cy="5073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639BC9-9759-4C0B-BC00-9FF0E9350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7" y="1855020"/>
            <a:ext cx="2743009" cy="8082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4DB9BF-7868-485D-9E11-8C96B70599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75" y="2518956"/>
            <a:ext cx="4474831" cy="9486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DBDCE6-3CA7-463F-90F2-7BABA08371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933" y="1876887"/>
            <a:ext cx="4401321" cy="5974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D2B800A-295E-4D8A-B8AF-A076D34BC3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933" y="4682408"/>
            <a:ext cx="2423165" cy="597409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DA2451EF-6983-4882-9690-B8118F0A9D03}"/>
              </a:ext>
            </a:extLst>
          </p:cNvPr>
          <p:cNvCxnSpPr/>
          <p:nvPr/>
        </p:nvCxnSpPr>
        <p:spPr>
          <a:xfrm>
            <a:off x="3665989" y="5043713"/>
            <a:ext cx="224921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EEBEFCD-84F5-43AB-9AC3-310C409A94BF}"/>
              </a:ext>
            </a:extLst>
          </p:cNvPr>
          <p:cNvCxnSpPr/>
          <p:nvPr/>
        </p:nvCxnSpPr>
        <p:spPr>
          <a:xfrm>
            <a:off x="3934437" y="2158478"/>
            <a:ext cx="20141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56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331" y="404883"/>
            <a:ext cx="10916478" cy="615535"/>
          </a:xfrm>
        </p:spPr>
        <p:txBody>
          <a:bodyPr/>
          <a:lstStyle/>
          <a:p>
            <a:r>
              <a:rPr lang="ru-RU" dirty="0"/>
              <a:t>Ребрендинг </a:t>
            </a:r>
            <a:r>
              <a:rPr lang="en-US" dirty="0"/>
              <a:t>Autodesk BIM 36</a:t>
            </a:r>
            <a:r>
              <a:rPr lang="ru-RU" dirty="0"/>
              <a:t>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22466" y="0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C96CE9-B4BA-4799-834E-900C0BE72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13515" y="2609185"/>
            <a:ext cx="2687437" cy="7072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1DA41D6-FD05-4768-BF7F-C86D257A3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1" y="939305"/>
            <a:ext cx="9353725" cy="526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7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331" y="404883"/>
            <a:ext cx="10916478" cy="615535"/>
          </a:xfrm>
        </p:spPr>
        <p:txBody>
          <a:bodyPr/>
          <a:lstStyle/>
          <a:p>
            <a:r>
              <a:rPr lang="ru-RU" dirty="0"/>
              <a:t>Учебный центр </a:t>
            </a:r>
            <a:r>
              <a:rPr lang="en-US" dirty="0"/>
              <a:t>Softline Education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922466" y="0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FE3D9A91-3BF1-4B5C-AC26-7878BF319C75}"/>
              </a:ext>
            </a:extLst>
          </p:cNvPr>
          <p:cNvSpPr txBox="1">
            <a:spLocks/>
          </p:cNvSpPr>
          <p:nvPr/>
        </p:nvSpPr>
        <p:spPr>
          <a:xfrm rot="16200000">
            <a:off x="8456848" y="2792617"/>
            <a:ext cx="6200774" cy="6155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dirty="0"/>
              <a:t>Softline Education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561CD-31A4-4F97-A962-8C6D14EE291E}"/>
              </a:ext>
            </a:extLst>
          </p:cNvPr>
          <p:cNvSpPr txBox="1"/>
          <p:nvPr/>
        </p:nvSpPr>
        <p:spPr>
          <a:xfrm>
            <a:off x="490331" y="1357148"/>
            <a:ext cx="101051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Сертифицированные тренеры Учебного центра Softline помогут изучить продукты </a:t>
            </a:r>
            <a:r>
              <a:rPr lang="ru-RU" b="1" dirty="0"/>
              <a:t>Autodesk </a:t>
            </a:r>
            <a:r>
              <a:rPr lang="ru-RU" dirty="0"/>
              <a:t>слушателям с различным уровнем подготовки. Вы можете пройти обучение по стандартной программе или адаптировать курс под ваши конкретные задачи или проект.</a:t>
            </a:r>
          </a:p>
          <a:p>
            <a:r>
              <a:rPr lang="ru-RU" dirty="0"/>
              <a:t>В программе обучения соблюдаются все рекомендации вендора, курсы проводят сертифицированные тренеры, используются учебные материалы от разработчика, дополняемые практическими наработками специалистов Softline. </a:t>
            </a:r>
          </a:p>
          <a:p>
            <a:r>
              <a:rPr lang="ru-RU" dirty="0"/>
              <a:t>Прохождение обучения доступно в дистанционном и очном формате.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2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922466" y="0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FE3D9A91-3BF1-4B5C-AC26-7878BF319C75}"/>
              </a:ext>
            </a:extLst>
          </p:cNvPr>
          <p:cNvSpPr txBox="1">
            <a:spLocks/>
          </p:cNvSpPr>
          <p:nvPr/>
        </p:nvSpPr>
        <p:spPr>
          <a:xfrm rot="16200000">
            <a:off x="8456848" y="2792617"/>
            <a:ext cx="6200774" cy="6155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dirty="0"/>
              <a:t>Softline Education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B443C47-5ECE-45C5-9189-D66316FF3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018438"/>
              </p:ext>
            </p:extLst>
          </p:nvPr>
        </p:nvGraphicFramePr>
        <p:xfrm>
          <a:off x="490329" y="502325"/>
          <a:ext cx="10105140" cy="557308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643269">
                  <a:extLst>
                    <a:ext uri="{9D8B030D-6E8A-4147-A177-3AD203B41FA5}">
                      <a16:colId xmlns:a16="http://schemas.microsoft.com/office/drawing/2014/main" val="2826191988"/>
                    </a:ext>
                  </a:extLst>
                </a:gridCol>
                <a:gridCol w="6594044">
                  <a:extLst>
                    <a:ext uri="{9D8B030D-6E8A-4147-A177-3AD203B41FA5}">
                      <a16:colId xmlns:a16="http://schemas.microsoft.com/office/drawing/2014/main" val="869139820"/>
                    </a:ext>
                  </a:extLst>
                </a:gridCol>
                <a:gridCol w="1867827">
                  <a:extLst>
                    <a:ext uri="{9D8B030D-6E8A-4147-A177-3AD203B41FA5}">
                      <a16:colId xmlns:a16="http://schemas.microsoft.com/office/drawing/2014/main" val="781272821"/>
                    </a:ext>
                  </a:extLst>
                </a:gridCol>
              </a:tblGrid>
              <a:tr h="4279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Код курса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Название курса</a:t>
                      </a:r>
                      <a:endParaRPr lang="ru-RU" sz="1400" dirty="0"/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Кол-во дней/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ru-RU" sz="1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</a:t>
                      </a: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часов</a:t>
                      </a:r>
                      <a:endParaRPr lang="ru-RU" sz="1400" dirty="0"/>
                    </a:p>
                  </a:txBody>
                  <a:tcPr marL="38021" marR="38021" marT="0" marB="0" anchor="ctr"/>
                </a:tc>
                <a:extLst>
                  <a:ext uri="{0D108BD9-81ED-4DB2-BD59-A6C34878D82A}">
                    <a16:rowId xmlns:a16="http://schemas.microsoft.com/office/drawing/2014/main" val="793902709"/>
                  </a:ext>
                </a:extLst>
              </a:tr>
              <a:tr h="21395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Архитектура и строительство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584965"/>
                  </a:ext>
                </a:extLst>
              </a:tr>
              <a:tr h="2139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A-BIM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BIM-Мастер </a:t>
                      </a:r>
                      <a:r>
                        <a:rPr lang="ru-RU" sz="1400" u="none" dirty="0" err="1">
                          <a:effectLst/>
                        </a:rPr>
                        <a:t>Revit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4\32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extLst>
                  <a:ext uri="{0D108BD9-81ED-4DB2-BD59-A6C34878D82A}">
                    <a16:rowId xmlns:a16="http://schemas.microsoft.com/office/drawing/2014/main" val="1594287422"/>
                  </a:ext>
                </a:extLst>
              </a:tr>
              <a:tr h="2139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AD-NM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u="none" dirty="0" err="1">
                          <a:effectLst/>
                        </a:rPr>
                        <a:t>Autodesk</a:t>
                      </a:r>
                      <a:r>
                        <a:rPr lang="ru-RU" sz="1400" u="none" dirty="0">
                          <a:effectLst/>
                        </a:rPr>
                        <a:t> N</a:t>
                      </a:r>
                      <a:r>
                        <a:rPr lang="en-US" sz="1400" u="none" dirty="0">
                          <a:effectLst/>
                        </a:rPr>
                        <a:t>a</a:t>
                      </a:r>
                      <a:r>
                        <a:rPr lang="ru-RU" sz="1400" u="none" dirty="0" err="1">
                          <a:effectLst/>
                        </a:rPr>
                        <a:t>visworks</a:t>
                      </a:r>
                      <a:r>
                        <a:rPr lang="ru-RU" sz="1400" u="none" dirty="0">
                          <a:effectLst/>
                        </a:rPr>
                        <a:t> Manage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5\36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extLst>
                  <a:ext uri="{0D108BD9-81ED-4DB2-BD59-A6C34878D82A}">
                    <a16:rowId xmlns:a16="http://schemas.microsoft.com/office/drawing/2014/main" val="3495725898"/>
                  </a:ext>
                </a:extLst>
              </a:tr>
              <a:tr h="4279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AD-RASM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Проектирование при помощи Autodesk </a:t>
                      </a:r>
                      <a:r>
                        <a:rPr lang="ru-RU" sz="1400" u="none" dirty="0" err="1">
                          <a:effectLst/>
                        </a:rPr>
                        <a:t>Revit</a:t>
                      </a:r>
                      <a:r>
                        <a:rPr lang="ru-RU" sz="1400" u="none" dirty="0">
                          <a:effectLst/>
                        </a:rPr>
                        <a:t> (архитектура, конструкции, инженерные системы)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8\60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extLst>
                  <a:ext uri="{0D108BD9-81ED-4DB2-BD59-A6C34878D82A}">
                    <a16:rowId xmlns:a16="http://schemas.microsoft.com/office/drawing/2014/main" val="967550562"/>
                  </a:ext>
                </a:extLst>
              </a:tr>
              <a:tr h="265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AD-REVARC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Проектирование при помощи Autodesk </a:t>
                      </a:r>
                      <a:r>
                        <a:rPr lang="ru-RU" sz="1400" u="none" dirty="0" err="1">
                          <a:effectLst/>
                        </a:rPr>
                        <a:t>Revit</a:t>
                      </a:r>
                      <a:r>
                        <a:rPr lang="ru-RU" sz="1400" u="none" dirty="0">
                          <a:effectLst/>
                        </a:rPr>
                        <a:t>. Курс для архитектора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5\40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extLst>
                  <a:ext uri="{0D108BD9-81ED-4DB2-BD59-A6C34878D82A}">
                    <a16:rowId xmlns:a16="http://schemas.microsoft.com/office/drawing/2014/main" val="694512513"/>
                  </a:ext>
                </a:extLst>
              </a:tr>
              <a:tr h="394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AD-REVMEP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Проектирование инженерных систем при помощи Autodesk </a:t>
                      </a:r>
                      <a:r>
                        <a:rPr lang="ru-RU" sz="1400" u="none" dirty="0" err="1">
                          <a:effectLst/>
                        </a:rPr>
                        <a:t>Revit</a:t>
                      </a:r>
                      <a:r>
                        <a:rPr lang="ru-RU" sz="1400" u="none" dirty="0">
                          <a:effectLst/>
                        </a:rPr>
                        <a:t> (разделы ОВ, ВК, ЭО)</a:t>
                      </a: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5\40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extLst>
                  <a:ext uri="{0D108BD9-81ED-4DB2-BD59-A6C34878D82A}">
                    <a16:rowId xmlns:a16="http://schemas.microsoft.com/office/drawing/2014/main" val="4096012499"/>
                  </a:ext>
                </a:extLst>
              </a:tr>
              <a:tr h="2139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AD-REVSNVF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Autodesk </a:t>
                      </a:r>
                      <a:r>
                        <a:rPr lang="ru-RU" sz="1400" u="none" dirty="0" err="1">
                          <a:effectLst/>
                        </a:rPr>
                        <a:t>Revit</a:t>
                      </a:r>
                      <a:r>
                        <a:rPr lang="ru-RU" sz="1400" u="none" dirty="0">
                          <a:effectLst/>
                        </a:rPr>
                        <a:t> для проектирования СНВФ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5\40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extLst>
                  <a:ext uri="{0D108BD9-81ED-4DB2-BD59-A6C34878D82A}">
                    <a16:rowId xmlns:a16="http://schemas.microsoft.com/office/drawing/2014/main" val="2028311756"/>
                  </a:ext>
                </a:extLst>
              </a:tr>
              <a:tr h="286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AD-REVSTR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Проектирование конструкций (КМ и КЖ) при помощи Autodesk </a:t>
                      </a:r>
                      <a:r>
                        <a:rPr lang="ru-RU" sz="1400" u="none" dirty="0" err="1">
                          <a:effectLst/>
                        </a:rPr>
                        <a:t>Revit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5\40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extLst>
                  <a:ext uri="{0D108BD9-81ED-4DB2-BD59-A6C34878D82A}">
                    <a16:rowId xmlns:a16="http://schemas.microsoft.com/office/drawing/2014/main" val="2504406133"/>
                  </a:ext>
                </a:extLst>
              </a:tr>
              <a:tr h="4279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none" dirty="0" err="1">
                          <a:effectLst/>
                        </a:rPr>
                        <a:t>ARev</a:t>
                      </a:r>
                      <a:r>
                        <a:rPr lang="ru-RU" sz="1400" u="none" dirty="0">
                          <a:effectLst/>
                        </a:rPr>
                        <a:t>-EL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Проектирование электрических, слаботочных систем, систем управления, СКС в Autodesk </a:t>
                      </a:r>
                      <a:r>
                        <a:rPr lang="ru-RU" sz="1400" u="none" dirty="0" err="1">
                          <a:effectLst/>
                        </a:rPr>
                        <a:t>Revit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5\40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extLst>
                  <a:ext uri="{0D108BD9-81ED-4DB2-BD59-A6C34878D82A}">
                    <a16:rowId xmlns:a16="http://schemas.microsoft.com/office/drawing/2014/main" val="3338075746"/>
                  </a:ext>
                </a:extLst>
              </a:tr>
              <a:tr h="4279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CAD-I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effectLst/>
                        </a:rPr>
                        <a:t>CAD</a:t>
                      </a:r>
                      <a:r>
                        <a:rPr lang="ru-RU" sz="1400" u="none" dirty="0">
                          <a:effectLst/>
                        </a:rPr>
                        <a:t>-мастер </a:t>
                      </a:r>
                      <a:r>
                        <a:rPr lang="en-US" sz="1400" u="none" dirty="0">
                          <a:effectLst/>
                        </a:rPr>
                        <a:t>Revit</a:t>
                      </a:r>
                      <a:r>
                        <a:rPr lang="ru-RU" sz="1400" u="none" dirty="0">
                          <a:effectLst/>
                        </a:rPr>
                        <a:t> (адаптация </a:t>
                      </a:r>
                      <a:r>
                        <a:rPr lang="en-US" sz="1400" u="none" dirty="0">
                          <a:effectLst/>
                        </a:rPr>
                        <a:t>Revit</a:t>
                      </a:r>
                      <a:r>
                        <a:rPr lang="ru-RU" sz="1400" u="none" dirty="0">
                          <a:effectLst/>
                        </a:rPr>
                        <a:t> для эффективного применения в проектной организации)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5\</a:t>
                      </a:r>
                      <a:r>
                        <a:rPr lang="ru-RU" sz="1400" dirty="0">
                          <a:effectLst/>
                        </a:rPr>
                        <a:t>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extLst>
                  <a:ext uri="{0D108BD9-81ED-4DB2-BD59-A6C34878D82A}">
                    <a16:rowId xmlns:a16="http://schemas.microsoft.com/office/drawing/2014/main" val="231262165"/>
                  </a:ext>
                </a:extLst>
              </a:tr>
              <a:tr h="21395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Базовое проектирование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055291"/>
                  </a:ext>
                </a:extLst>
              </a:tr>
              <a:tr h="2139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AC-ESS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400" u="none" dirty="0">
                          <a:effectLst/>
                        </a:rPr>
                        <a:t>AutoCAD: </a:t>
                      </a:r>
                      <a:r>
                        <a:rPr lang="en-US" sz="1400" u="none" dirty="0" err="1">
                          <a:effectLst/>
                        </a:rPr>
                        <a:t>уровень</a:t>
                      </a:r>
                      <a:r>
                        <a:rPr lang="pt-BR" sz="1400" u="none" dirty="0">
                          <a:effectLst/>
                        </a:rPr>
                        <a:t> I (Essentials) (</a:t>
                      </a:r>
                      <a:r>
                        <a:rPr lang="en-US" sz="1400" u="none" dirty="0" err="1">
                          <a:effectLst/>
                        </a:rPr>
                        <a:t>Базовый</a:t>
                      </a:r>
                      <a:r>
                        <a:rPr lang="pt-BR" sz="1400" u="none" dirty="0">
                          <a:effectLst/>
                        </a:rPr>
                        <a:t>)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5\40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extLst>
                  <a:ext uri="{0D108BD9-81ED-4DB2-BD59-A6C34878D82A}">
                    <a16:rowId xmlns:a16="http://schemas.microsoft.com/office/drawing/2014/main" val="1828834464"/>
                  </a:ext>
                </a:extLst>
              </a:tr>
              <a:tr h="265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AC-INTM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u="none" dirty="0">
                          <a:effectLst/>
                        </a:rPr>
                        <a:t>AutoCAD</a:t>
                      </a:r>
                      <a:r>
                        <a:rPr lang="ru-RU" sz="1400" u="none" dirty="0">
                          <a:effectLst/>
                        </a:rPr>
                        <a:t>: уровень </a:t>
                      </a:r>
                      <a:r>
                        <a:rPr lang="es-ES" sz="1400" u="none" dirty="0">
                          <a:effectLst/>
                        </a:rPr>
                        <a:t>II </a:t>
                      </a:r>
                      <a:r>
                        <a:rPr lang="es-ES" sz="1400" u="none" dirty="0" err="1">
                          <a:effectLst/>
                        </a:rPr>
                        <a:t>Intermediate</a:t>
                      </a:r>
                      <a:r>
                        <a:rPr lang="ru-RU" sz="1400" u="none" dirty="0">
                          <a:effectLst/>
                        </a:rPr>
                        <a:t> (Продвинутый)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5\40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extLst>
                  <a:ext uri="{0D108BD9-81ED-4DB2-BD59-A6C34878D82A}">
                    <a16:rowId xmlns:a16="http://schemas.microsoft.com/office/drawing/2014/main" val="3464281932"/>
                  </a:ext>
                </a:extLst>
              </a:tr>
              <a:tr h="2139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AD-INV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Autodesk </a:t>
                      </a:r>
                      <a:r>
                        <a:rPr lang="ru-RU" sz="1400" u="none" dirty="0" err="1">
                          <a:effectLst/>
                        </a:rPr>
                        <a:t>Inventor</a:t>
                      </a:r>
                      <a:r>
                        <a:rPr lang="ru-RU" sz="1400" u="none" dirty="0">
                          <a:effectLst/>
                        </a:rPr>
                        <a:t> (базовый курс)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5\40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extLst>
                  <a:ext uri="{0D108BD9-81ED-4DB2-BD59-A6C34878D82A}">
                    <a16:rowId xmlns:a16="http://schemas.microsoft.com/office/drawing/2014/main" val="3931739687"/>
                  </a:ext>
                </a:extLst>
              </a:tr>
              <a:tr h="7245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ADV-STKMD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Расширенные возможности </a:t>
                      </a:r>
                      <a:r>
                        <a:rPr lang="ru-RU" sz="1400" u="none" dirty="0" err="1">
                          <a:effectLst/>
                        </a:rPr>
                        <a:t>Advance</a:t>
                      </a:r>
                      <a:r>
                        <a:rPr lang="ru-RU" sz="1400" u="none" dirty="0">
                          <a:effectLst/>
                        </a:rPr>
                        <a:t> </a:t>
                      </a:r>
                      <a:r>
                        <a:rPr lang="ru-RU" sz="1400" u="none" dirty="0" err="1">
                          <a:effectLst/>
                        </a:rPr>
                        <a:t>Steel</a:t>
                      </a:r>
                      <a:r>
                        <a:rPr lang="ru-RU" sz="1400" u="none" dirty="0">
                          <a:effectLst/>
                        </a:rPr>
                        <a:t> по моделированию металлических конструкций и выпуску документации для разделов КМ и КМД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7\54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extLst>
                  <a:ext uri="{0D108BD9-81ED-4DB2-BD59-A6C34878D82A}">
                    <a16:rowId xmlns:a16="http://schemas.microsoft.com/office/drawing/2014/main" val="1554458493"/>
                  </a:ext>
                </a:extLst>
              </a:tr>
              <a:tr h="21395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Землеустройство и генплан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77627"/>
                  </a:ext>
                </a:extLst>
              </a:tr>
              <a:tr h="2139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Civ3d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effectLst/>
                        </a:rPr>
                        <a:t>AutoCAD Civil 3D</a:t>
                      </a:r>
                      <a:endParaRPr lang="ru-RU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5\40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8021" marR="38021" marT="0" marB="0" anchor="ctr"/>
                </a:tc>
                <a:extLst>
                  <a:ext uri="{0D108BD9-81ED-4DB2-BD59-A6C34878D82A}">
                    <a16:rowId xmlns:a16="http://schemas.microsoft.com/office/drawing/2014/main" val="1000042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623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55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76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505EF8E-60C5-4597-9898-48BCEA616667}"/>
              </a:ext>
            </a:extLst>
          </p:cNvPr>
          <p:cNvSpPr/>
          <p:nvPr/>
        </p:nvSpPr>
        <p:spPr>
          <a:xfrm>
            <a:off x="10922466" y="-18875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EED9AF9-FD2D-41A1-BE2F-45AC0F618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13515" y="2609185"/>
            <a:ext cx="2687437" cy="7072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78968C-3C73-40B9-BA3A-10A7A5463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05"/>
          <a:stretch/>
        </p:blipFill>
        <p:spPr>
          <a:xfrm>
            <a:off x="587376" y="475129"/>
            <a:ext cx="9970906" cy="5086772"/>
          </a:xfrm>
          <a:prstGeom prst="rect">
            <a:avLst/>
          </a:prstGeom>
        </p:spPr>
      </p:pic>
      <p:sp>
        <p:nvSpPr>
          <p:cNvPr id="14" name="Заголовок 19">
            <a:extLst>
              <a:ext uri="{FF2B5EF4-FFF2-40B4-BE49-F238E27FC236}">
                <a16:creationId xmlns:a16="http://schemas.microsoft.com/office/drawing/2014/main" id="{306EBC84-BDF3-4E2A-9041-6567E95285BF}"/>
              </a:ext>
            </a:extLst>
          </p:cNvPr>
          <p:cNvSpPr txBox="1">
            <a:spLocks/>
          </p:cNvSpPr>
          <p:nvPr/>
        </p:nvSpPr>
        <p:spPr>
          <a:xfrm>
            <a:off x="851125" y="739335"/>
            <a:ext cx="4987613" cy="61553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ПЕРЕХОДЫ ПРОЕКТА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7D1063-09E9-433B-8709-FB900682138C}"/>
              </a:ext>
            </a:extLst>
          </p:cNvPr>
          <p:cNvSpPr txBox="1"/>
          <p:nvPr/>
        </p:nvSpPr>
        <p:spPr>
          <a:xfrm rot="16200000">
            <a:off x="-139561" y="3116402"/>
            <a:ext cx="2153855" cy="6251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2000" b="0" dirty="0">
                <a:ln w="0"/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Непрерывность данных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C67296-3D38-4EF5-ABD4-0B2CADBFAD5A}"/>
              </a:ext>
            </a:extLst>
          </p:cNvPr>
          <p:cNvSpPr txBox="1"/>
          <p:nvPr/>
        </p:nvSpPr>
        <p:spPr>
          <a:xfrm>
            <a:off x="2645586" y="4008598"/>
            <a:ext cx="1112682" cy="297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16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Передача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403606-A6DE-4337-B949-CCD5D5ED8611}"/>
              </a:ext>
            </a:extLst>
          </p:cNvPr>
          <p:cNvSpPr txBox="1"/>
          <p:nvPr/>
        </p:nvSpPr>
        <p:spPr>
          <a:xfrm>
            <a:off x="4583443" y="3631093"/>
            <a:ext cx="1112682" cy="297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16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Передача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C0B00D-EFD1-451D-9A07-344140EB14A8}"/>
              </a:ext>
            </a:extLst>
          </p:cNvPr>
          <p:cNvSpPr txBox="1"/>
          <p:nvPr/>
        </p:nvSpPr>
        <p:spPr>
          <a:xfrm>
            <a:off x="6479355" y="3211643"/>
            <a:ext cx="1112682" cy="297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16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Передача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DF10A3-FEF4-4BC1-A7FB-8FD0C829DDCD}"/>
              </a:ext>
            </a:extLst>
          </p:cNvPr>
          <p:cNvSpPr txBox="1"/>
          <p:nvPr/>
        </p:nvSpPr>
        <p:spPr>
          <a:xfrm>
            <a:off x="1535186" y="1619076"/>
            <a:ext cx="1510018" cy="297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16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Конструкторы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CA2F74-FA95-43CA-9218-4D1C6BA22C51}"/>
              </a:ext>
            </a:extLst>
          </p:cNvPr>
          <p:cNvSpPr txBox="1"/>
          <p:nvPr/>
        </p:nvSpPr>
        <p:spPr>
          <a:xfrm>
            <a:off x="3409388" y="1619076"/>
            <a:ext cx="1510018" cy="297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16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Инженера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4B9625-0E74-4A56-B4D5-4CBE5D116DAE}"/>
              </a:ext>
            </a:extLst>
          </p:cNvPr>
          <p:cNvSpPr txBox="1"/>
          <p:nvPr/>
        </p:nvSpPr>
        <p:spPr>
          <a:xfrm>
            <a:off x="5340991" y="1619076"/>
            <a:ext cx="1510018" cy="297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16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Подрядчики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906E0D-8C68-43C6-8902-44816758EF01}"/>
              </a:ext>
            </a:extLst>
          </p:cNvPr>
          <p:cNvSpPr txBox="1"/>
          <p:nvPr/>
        </p:nvSpPr>
        <p:spPr>
          <a:xfrm>
            <a:off x="7272594" y="1619076"/>
            <a:ext cx="1510018" cy="297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16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Владелец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673241-E865-4BF0-9E4E-9AB3A820BFAF}"/>
              </a:ext>
            </a:extLst>
          </p:cNvPr>
          <p:cNvSpPr txBox="1"/>
          <p:nvPr/>
        </p:nvSpPr>
        <p:spPr>
          <a:xfrm>
            <a:off x="9222555" y="2203112"/>
            <a:ext cx="1410366" cy="5484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6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Желаемое выполнение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CABB02-C115-4F22-B028-79CE6F6B1118}"/>
              </a:ext>
            </a:extLst>
          </p:cNvPr>
          <p:cNvSpPr txBox="1"/>
          <p:nvPr/>
        </p:nvSpPr>
        <p:spPr>
          <a:xfrm>
            <a:off x="9214596" y="3235320"/>
            <a:ext cx="1650009" cy="5484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6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Традиционное выполнение</a:t>
            </a:r>
          </a:p>
        </p:txBody>
      </p:sp>
    </p:spTree>
    <p:extLst>
      <p:ext uri="{BB962C8B-B14F-4D97-AF65-F5344CB8AC3E}">
        <p14:creationId xmlns:p14="http://schemas.microsoft.com/office/powerpoint/2010/main" val="21548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505EF8E-60C5-4597-9898-48BCEA616667}"/>
              </a:ext>
            </a:extLst>
          </p:cNvPr>
          <p:cNvSpPr/>
          <p:nvPr/>
        </p:nvSpPr>
        <p:spPr>
          <a:xfrm>
            <a:off x="10922466" y="-18875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C61013F-77D8-4D8E-ABFD-63E5F75CD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13515" y="2609185"/>
            <a:ext cx="2687437" cy="707220"/>
          </a:xfrm>
          <a:prstGeom prst="rect">
            <a:avLst/>
          </a:prstGeom>
        </p:spPr>
      </p:pic>
      <p:sp>
        <p:nvSpPr>
          <p:cNvPr id="35" name="Заголовок 19">
            <a:extLst>
              <a:ext uri="{FF2B5EF4-FFF2-40B4-BE49-F238E27FC236}">
                <a16:creationId xmlns:a16="http://schemas.microsoft.com/office/drawing/2014/main" id="{845F0FB5-D335-45ED-AA49-16FE4C343031}"/>
              </a:ext>
            </a:extLst>
          </p:cNvPr>
          <p:cNvSpPr txBox="1">
            <a:spLocks/>
          </p:cNvSpPr>
          <p:nvPr/>
        </p:nvSpPr>
        <p:spPr>
          <a:xfrm>
            <a:off x="544832" y="403467"/>
            <a:ext cx="1804085" cy="8412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ЦИКЛ ПРОЕКТА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EAAD163-6BEA-46B1-BBE6-434503575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2" y="1301094"/>
            <a:ext cx="9809786" cy="438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9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505EF8E-60C5-4597-9898-48BCEA616667}"/>
              </a:ext>
            </a:extLst>
          </p:cNvPr>
          <p:cNvSpPr/>
          <p:nvPr/>
        </p:nvSpPr>
        <p:spPr>
          <a:xfrm>
            <a:off x="10922466" y="-18875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C61013F-77D8-4D8E-ABFD-63E5F75CD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13515" y="2609185"/>
            <a:ext cx="2687437" cy="707220"/>
          </a:xfrm>
          <a:prstGeom prst="rect">
            <a:avLst/>
          </a:prstGeom>
        </p:spPr>
      </p:pic>
      <p:sp>
        <p:nvSpPr>
          <p:cNvPr id="31" name="Заголовок 19">
            <a:extLst>
              <a:ext uri="{FF2B5EF4-FFF2-40B4-BE49-F238E27FC236}">
                <a16:creationId xmlns:a16="http://schemas.microsoft.com/office/drawing/2014/main" id="{9CB2ABA4-37D3-4114-958F-41F6BCA803F9}"/>
              </a:ext>
            </a:extLst>
          </p:cNvPr>
          <p:cNvSpPr txBox="1">
            <a:spLocks/>
          </p:cNvSpPr>
          <p:nvPr/>
        </p:nvSpPr>
        <p:spPr>
          <a:xfrm>
            <a:off x="587376" y="473221"/>
            <a:ext cx="9105675" cy="7370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/>
              <a:t>BIM 360. </a:t>
            </a:r>
            <a:r>
              <a:rPr lang="ru-RU" sz="2500" dirty="0"/>
              <a:t>ПЛАТФОРМА ДЛЯ ОБЪЕДИНЕНИЯ ВСЕХ ИСПОЛНИТЕЛЕЙ И ДОКУМЕНТАЦИИ </a:t>
            </a:r>
            <a:r>
              <a:rPr lang="en-US" sz="2500" dirty="0"/>
              <a:t> </a:t>
            </a:r>
            <a:endParaRPr lang="ru-RU" sz="2500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D3C220A-B2A5-4C06-8C26-2062DF1DD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72" b="8334"/>
          <a:stretch/>
        </p:blipFill>
        <p:spPr>
          <a:xfrm>
            <a:off x="587376" y="1636075"/>
            <a:ext cx="10335090" cy="454582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85C4787-083B-4D7B-BFFB-BF938EC17E3E}"/>
              </a:ext>
            </a:extLst>
          </p:cNvPr>
          <p:cNvSpPr txBox="1"/>
          <p:nvPr/>
        </p:nvSpPr>
        <p:spPr>
          <a:xfrm>
            <a:off x="2920815" y="2437179"/>
            <a:ext cx="1178745" cy="24506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Проектирование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DF402B-A192-43A2-8AD4-0421A9C1BF41}"/>
              </a:ext>
            </a:extLst>
          </p:cNvPr>
          <p:cNvSpPr txBox="1"/>
          <p:nvPr/>
        </p:nvSpPr>
        <p:spPr>
          <a:xfrm>
            <a:off x="2920815" y="2804251"/>
            <a:ext cx="1247325" cy="7619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kk-KZ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Разработка</a:t>
            </a:r>
            <a:endParaRPr lang="ru-RU" sz="1000" b="0" dirty="0">
              <a:ln w="0"/>
              <a:solidFill>
                <a:schemeClr val="tx1"/>
              </a:solidFill>
              <a:latin typeface="+mn-lt"/>
              <a:cs typeface="Segoe UI Semibold" panose="020B07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Совместная работа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k-KZ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Рабочая документация</a:t>
            </a:r>
            <a:endParaRPr lang="ru-RU" sz="1000" b="0" dirty="0">
              <a:ln w="0"/>
              <a:solidFill>
                <a:schemeClr val="tx1"/>
              </a:solidFill>
              <a:latin typeface="+mn-lt"/>
              <a:cs typeface="Segoe UI Semibold" panose="020B0702040204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E93045-03BC-45FA-8F45-68C8B7CE9399}"/>
              </a:ext>
            </a:extLst>
          </p:cNvPr>
          <p:cNvSpPr txBox="1"/>
          <p:nvPr/>
        </p:nvSpPr>
        <p:spPr>
          <a:xfrm>
            <a:off x="4449297" y="2376172"/>
            <a:ext cx="1178745" cy="3670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Подготовка к строительству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2FE66C-6E2A-4BD0-BEBE-3723392AD929}"/>
              </a:ext>
            </a:extLst>
          </p:cNvPr>
          <p:cNvSpPr txBox="1"/>
          <p:nvPr/>
        </p:nvSpPr>
        <p:spPr>
          <a:xfrm>
            <a:off x="4449297" y="2828746"/>
            <a:ext cx="1178745" cy="6545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Проверка на коллизии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Координация</a:t>
            </a:r>
            <a:r>
              <a:rPr lang="en-US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 </a:t>
            </a:r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модели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62F7AD-5C63-4422-80F4-AA30B3D558E7}"/>
              </a:ext>
            </a:extLst>
          </p:cNvPr>
          <p:cNvSpPr txBox="1"/>
          <p:nvPr/>
        </p:nvSpPr>
        <p:spPr>
          <a:xfrm>
            <a:off x="5980154" y="2397764"/>
            <a:ext cx="1043433" cy="22351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Строительство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306136-8CE6-44C6-8771-9D9294DBCF83}"/>
              </a:ext>
            </a:extLst>
          </p:cNvPr>
          <p:cNvSpPr txBox="1"/>
          <p:nvPr/>
        </p:nvSpPr>
        <p:spPr>
          <a:xfrm>
            <a:off x="5980154" y="2752591"/>
            <a:ext cx="1247325" cy="8745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kk-KZ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ОК</a:t>
            </a:r>
            <a:r>
              <a:rPr lang="en-US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 / </a:t>
            </a:r>
            <a:r>
              <a:rPr lang="kk-KZ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КК</a:t>
            </a:r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 </a:t>
            </a:r>
            <a:endParaRPr lang="en-US" sz="1000" b="0" dirty="0">
              <a:ln w="0"/>
              <a:solidFill>
                <a:schemeClr val="tx1"/>
              </a:solidFill>
              <a:latin typeface="+mn-lt"/>
              <a:cs typeface="Segoe UI Semibold" panose="020B07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ТБ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Отслеживание прогресса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Координация работы</a:t>
            </a:r>
            <a:endParaRPr lang="en-US" sz="1000" b="0" dirty="0">
              <a:ln w="0"/>
              <a:solidFill>
                <a:schemeClr val="tx1"/>
              </a:solidFill>
              <a:latin typeface="+mn-lt"/>
              <a:cs typeface="Segoe UI Semibold" panose="020B070204020402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B8216AA-8145-4A0E-99C4-567885FA4FDB}"/>
              </a:ext>
            </a:extLst>
          </p:cNvPr>
          <p:cNvSpPr txBox="1"/>
          <p:nvPr/>
        </p:nvSpPr>
        <p:spPr>
          <a:xfrm>
            <a:off x="9216738" y="1727204"/>
            <a:ext cx="1043433" cy="3987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Сторонние программы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C6D3AF-B0BB-4EE1-89E6-075F499C4149}"/>
              </a:ext>
            </a:extLst>
          </p:cNvPr>
          <p:cNvSpPr txBox="1"/>
          <p:nvPr/>
        </p:nvSpPr>
        <p:spPr>
          <a:xfrm>
            <a:off x="7375699" y="2382570"/>
            <a:ext cx="1247325" cy="3606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C</a:t>
            </a:r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дача и эксплуатация</a:t>
            </a:r>
            <a:endParaRPr lang="en-US" sz="1000" b="0" dirty="0">
              <a:ln w="0"/>
              <a:solidFill>
                <a:schemeClr val="tx1"/>
              </a:solidFill>
              <a:latin typeface="+mn-lt"/>
              <a:cs typeface="Segoe UI Semibold" panose="020B07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962F41C-7FF6-41B4-A04D-7CEE64512FA0}"/>
              </a:ext>
            </a:extLst>
          </p:cNvPr>
          <p:cNvSpPr txBox="1"/>
          <p:nvPr/>
        </p:nvSpPr>
        <p:spPr>
          <a:xfrm>
            <a:off x="7375699" y="2828746"/>
            <a:ext cx="1247325" cy="6609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Надзор</a:t>
            </a:r>
            <a:endParaRPr lang="en-US" sz="1000" b="0" dirty="0">
              <a:ln w="0"/>
              <a:solidFill>
                <a:schemeClr val="tx1"/>
              </a:solidFill>
              <a:latin typeface="+mn-lt"/>
              <a:cs typeface="Segoe UI Semibold" panose="020B07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Передача документации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Эксплуатация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="0" dirty="0">
              <a:ln w="0"/>
              <a:solidFill>
                <a:schemeClr val="tx1"/>
              </a:solidFill>
              <a:latin typeface="+mn-lt"/>
              <a:cs typeface="Segoe UI Semibold" panose="020B07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F0047F-7A22-4B58-8382-893F510429EA}"/>
              </a:ext>
            </a:extLst>
          </p:cNvPr>
          <p:cNvSpPr txBox="1"/>
          <p:nvPr/>
        </p:nvSpPr>
        <p:spPr>
          <a:xfrm>
            <a:off x="4972227" y="5221925"/>
            <a:ext cx="1565387" cy="22351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Аналитика и отчеты</a:t>
            </a:r>
            <a:endParaRPr lang="en-US" sz="1000" b="0" dirty="0">
              <a:ln w="0"/>
              <a:solidFill>
                <a:schemeClr val="tx1"/>
              </a:solidFill>
              <a:latin typeface="+mn-lt"/>
              <a:cs typeface="Segoe UI Semibold" panose="020B07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B9D6F1-9450-467C-847E-3F0D1E8F5E5E}"/>
              </a:ext>
            </a:extLst>
          </p:cNvPr>
          <p:cNvSpPr txBox="1"/>
          <p:nvPr/>
        </p:nvSpPr>
        <p:spPr>
          <a:xfrm>
            <a:off x="4918713" y="5631014"/>
            <a:ext cx="1672413" cy="22351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Проектная документация</a:t>
            </a:r>
            <a:endParaRPr lang="en-US" sz="1000" b="0" dirty="0">
              <a:ln w="0"/>
              <a:solidFill>
                <a:schemeClr val="tx1"/>
              </a:solidFill>
              <a:latin typeface="+mn-lt"/>
              <a:cs typeface="Segoe UI Semibold" panose="020B07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640810-233C-40F1-9F51-2CC0C291B797}"/>
              </a:ext>
            </a:extLst>
          </p:cNvPr>
          <p:cNvSpPr txBox="1"/>
          <p:nvPr/>
        </p:nvSpPr>
        <p:spPr>
          <a:xfrm>
            <a:off x="4918713" y="5934924"/>
            <a:ext cx="1672413" cy="22351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000" b="0" dirty="0">
                <a:ln w="0"/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rPr>
              <a:t>Autodesk Forge</a:t>
            </a:r>
          </a:p>
        </p:txBody>
      </p:sp>
    </p:spTree>
    <p:extLst>
      <p:ext uri="{BB962C8B-B14F-4D97-AF65-F5344CB8AC3E}">
        <p14:creationId xmlns:p14="http://schemas.microsoft.com/office/powerpoint/2010/main" val="329412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 ПАКЕТОВ</a:t>
            </a:r>
            <a:r>
              <a:rPr lang="en-US" dirty="0"/>
              <a:t> BIM 360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7BA052-693C-459D-9D0A-9300E2C8B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74" y="1152473"/>
            <a:ext cx="10019251" cy="50854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03F41D-568E-40D0-9068-2F304BCA3BA3}"/>
              </a:ext>
            </a:extLst>
          </p:cNvPr>
          <p:cNvSpPr txBox="1"/>
          <p:nvPr/>
        </p:nvSpPr>
        <p:spPr>
          <a:xfrm>
            <a:off x="2251824" y="2155975"/>
            <a:ext cx="10450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Модули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6EF7E3-E89A-453E-A7A4-D65A0237A180}"/>
              </a:ext>
            </a:extLst>
          </p:cNvPr>
          <p:cNvSpPr txBox="1"/>
          <p:nvPr/>
        </p:nvSpPr>
        <p:spPr>
          <a:xfrm>
            <a:off x="4642687" y="1059540"/>
            <a:ext cx="10450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Пакеты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BD8756-4C0C-462C-A757-1AF453DC3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40" y="2525307"/>
            <a:ext cx="809188" cy="80918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A9E4BE-D5E3-4289-89B2-9353A5B39648}"/>
              </a:ext>
            </a:extLst>
          </p:cNvPr>
          <p:cNvSpPr/>
          <p:nvPr/>
        </p:nvSpPr>
        <p:spPr>
          <a:xfrm>
            <a:off x="10922466" y="0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CEE8D0-CEA6-4E7B-B021-B7A278D2E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13515" y="2609185"/>
            <a:ext cx="2687437" cy="707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DDDB46-293C-4267-969F-2C730272CB14}"/>
              </a:ext>
            </a:extLst>
          </p:cNvPr>
          <p:cNvSpPr txBox="1"/>
          <p:nvPr/>
        </p:nvSpPr>
        <p:spPr>
          <a:xfrm>
            <a:off x="3604260" y="4486958"/>
            <a:ext cx="1465141" cy="427941"/>
          </a:xfrm>
          <a:prstGeom prst="rect">
            <a:avLst/>
          </a:prstGeom>
          <a:solidFill>
            <a:srgbClr val="008BD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2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Управление документами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043EFE-AAED-48A0-84F3-7AE145B3AE73}"/>
              </a:ext>
            </a:extLst>
          </p:cNvPr>
          <p:cNvSpPr txBox="1"/>
          <p:nvPr/>
        </p:nvSpPr>
        <p:spPr>
          <a:xfrm>
            <a:off x="3604260" y="5090160"/>
            <a:ext cx="1465141" cy="368436"/>
          </a:xfrm>
          <a:prstGeom prst="rect">
            <a:avLst/>
          </a:prstGeom>
          <a:solidFill>
            <a:srgbClr val="008BD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2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Домашняя страница проекта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E19501-39F8-4AF1-B093-EF916961BD75}"/>
              </a:ext>
            </a:extLst>
          </p:cNvPr>
          <p:cNvSpPr txBox="1"/>
          <p:nvPr/>
        </p:nvSpPr>
        <p:spPr>
          <a:xfrm>
            <a:off x="5378668" y="5090160"/>
            <a:ext cx="1465141" cy="368436"/>
          </a:xfrm>
          <a:prstGeom prst="rect">
            <a:avLst/>
          </a:prstGeom>
          <a:solidFill>
            <a:srgbClr val="008BD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2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Домашняя страница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9405D-DF75-43A7-8ACD-AE5F8144A9F4}"/>
              </a:ext>
            </a:extLst>
          </p:cNvPr>
          <p:cNvSpPr txBox="1"/>
          <p:nvPr/>
        </p:nvSpPr>
        <p:spPr>
          <a:xfrm>
            <a:off x="7270983" y="5090160"/>
            <a:ext cx="1465141" cy="368436"/>
          </a:xfrm>
          <a:prstGeom prst="rect">
            <a:avLst/>
          </a:prstGeom>
          <a:solidFill>
            <a:srgbClr val="008BD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2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Домашняя страница проекта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9F48C4-E948-4DFB-90DF-73AF9850F3B0}"/>
              </a:ext>
            </a:extLst>
          </p:cNvPr>
          <p:cNvSpPr txBox="1"/>
          <p:nvPr/>
        </p:nvSpPr>
        <p:spPr>
          <a:xfrm>
            <a:off x="9121501" y="5044440"/>
            <a:ext cx="1465141" cy="457200"/>
          </a:xfrm>
          <a:prstGeom prst="rect">
            <a:avLst/>
          </a:prstGeom>
          <a:solidFill>
            <a:srgbClr val="008BD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0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Домашняя страница проекта</a:t>
            </a:r>
          </a:p>
          <a:p>
            <a:r>
              <a:rPr lang="ru-RU" sz="10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Отчеты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76D49D-BF8F-49CC-8482-323BCB4EF6AB}"/>
              </a:ext>
            </a:extLst>
          </p:cNvPr>
          <p:cNvSpPr txBox="1"/>
          <p:nvPr/>
        </p:nvSpPr>
        <p:spPr>
          <a:xfrm>
            <a:off x="5386288" y="4479337"/>
            <a:ext cx="1465141" cy="427941"/>
          </a:xfrm>
          <a:prstGeom prst="rect">
            <a:avLst/>
          </a:prstGeom>
          <a:solidFill>
            <a:srgbClr val="008BD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2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Управление документами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0CB2A5-7912-4005-BB15-D7C2F75480B3}"/>
              </a:ext>
            </a:extLst>
          </p:cNvPr>
          <p:cNvSpPr txBox="1"/>
          <p:nvPr/>
        </p:nvSpPr>
        <p:spPr>
          <a:xfrm>
            <a:off x="7235296" y="4455254"/>
            <a:ext cx="1465141" cy="427941"/>
          </a:xfrm>
          <a:prstGeom prst="rect">
            <a:avLst/>
          </a:prstGeom>
          <a:solidFill>
            <a:srgbClr val="008BD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2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Управление документами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161F3F-92DF-4AE6-87B5-37070A8A6D65}"/>
              </a:ext>
            </a:extLst>
          </p:cNvPr>
          <p:cNvSpPr txBox="1"/>
          <p:nvPr/>
        </p:nvSpPr>
        <p:spPr>
          <a:xfrm>
            <a:off x="9111140" y="4468048"/>
            <a:ext cx="1465141" cy="427941"/>
          </a:xfrm>
          <a:prstGeom prst="rect">
            <a:avLst/>
          </a:prstGeom>
          <a:solidFill>
            <a:srgbClr val="008BD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2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Управление документами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F302B5-AE21-42C0-BD76-66D5255366D2}"/>
              </a:ext>
            </a:extLst>
          </p:cNvPr>
          <p:cNvSpPr txBox="1"/>
          <p:nvPr/>
        </p:nvSpPr>
        <p:spPr>
          <a:xfrm>
            <a:off x="5297804" y="3527511"/>
            <a:ext cx="1553625" cy="860385"/>
          </a:xfrm>
          <a:prstGeom prst="rect">
            <a:avLst/>
          </a:prstGeom>
          <a:solidFill>
            <a:srgbClr val="008BD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Совместная работа над чертежами и моделью </a:t>
            </a:r>
            <a:r>
              <a:rPr lang="en-US" sz="12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 </a:t>
            </a:r>
            <a:r>
              <a:rPr lang="ru-RU" sz="12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в облаке</a:t>
            </a:r>
          </a:p>
          <a:p>
            <a:endParaRPr lang="ru-RU" sz="1200" b="0" dirty="0">
              <a:ln w="0"/>
              <a:solidFill>
                <a:schemeClr val="bg1"/>
              </a:solidFill>
              <a:latin typeface="+mn-lt"/>
              <a:cs typeface="Segoe UI Semibold" panose="020B07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79A3CC-CF4B-4721-BF47-988D7A1B7894}"/>
              </a:ext>
            </a:extLst>
          </p:cNvPr>
          <p:cNvSpPr txBox="1"/>
          <p:nvPr/>
        </p:nvSpPr>
        <p:spPr>
          <a:xfrm>
            <a:off x="7129666" y="3523506"/>
            <a:ext cx="1522909" cy="780283"/>
          </a:xfrm>
          <a:prstGeom prst="rect">
            <a:avLst/>
          </a:prstGeom>
          <a:solidFill>
            <a:srgbClr val="008BD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Координация модели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Проверка на коллизии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117B49-00BC-4E66-A3FA-64B2326B525F}"/>
              </a:ext>
            </a:extLst>
          </p:cNvPr>
          <p:cNvSpPr txBox="1"/>
          <p:nvPr/>
        </p:nvSpPr>
        <p:spPr>
          <a:xfrm>
            <a:off x="8933731" y="2830313"/>
            <a:ext cx="1574249" cy="1269247"/>
          </a:xfrm>
          <a:prstGeom prst="rect">
            <a:avLst/>
          </a:prstGeom>
          <a:solidFill>
            <a:srgbClr val="008BD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Управление строительством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Управление проектом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dirty="0">
                <a:ln w="0"/>
                <a:solidFill>
                  <a:schemeClr val="bg1"/>
                </a:solidFill>
                <a:latin typeface="+mn-lt"/>
                <a:cs typeface="Segoe UI Semibold" panose="020B0702040204020203" pitchFamily="34" charset="0"/>
              </a:rPr>
              <a:t>Собрания</a:t>
            </a:r>
          </a:p>
        </p:txBody>
      </p:sp>
    </p:spTree>
    <p:extLst>
      <p:ext uri="{BB962C8B-B14F-4D97-AF65-F5344CB8AC3E}">
        <p14:creationId xmlns:p14="http://schemas.microsoft.com/office/powerpoint/2010/main" val="239515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331" y="404883"/>
            <a:ext cx="10916478" cy="615535"/>
          </a:xfrm>
        </p:spPr>
        <p:txBody>
          <a:bodyPr/>
          <a:lstStyle/>
          <a:p>
            <a:r>
              <a:rPr lang="ru-RU" dirty="0"/>
              <a:t>Функционал </a:t>
            </a:r>
            <a:r>
              <a:rPr lang="en-US" dirty="0"/>
              <a:t>BIM 360 Docs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96208" y="2640825"/>
            <a:ext cx="182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Контроль версионности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22466" y="-18875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grpSp>
        <p:nvGrpSpPr>
          <p:cNvPr id="8" name="Google Shape;318;p28">
            <a:extLst>
              <a:ext uri="{FF2B5EF4-FFF2-40B4-BE49-F238E27FC236}">
                <a16:creationId xmlns:a16="http://schemas.microsoft.com/office/drawing/2014/main" id="{5C74C928-69DC-4B54-9745-26E43F29A482}"/>
              </a:ext>
            </a:extLst>
          </p:cNvPr>
          <p:cNvGrpSpPr/>
          <p:nvPr/>
        </p:nvGrpSpPr>
        <p:grpSpPr>
          <a:xfrm>
            <a:off x="11150983" y="1020418"/>
            <a:ext cx="711200" cy="4347542"/>
            <a:chOff x="8113887" y="541751"/>
            <a:chExt cx="711200" cy="4347542"/>
          </a:xfrm>
        </p:grpSpPr>
        <p:pic>
          <p:nvPicPr>
            <p:cNvPr id="9" name="Google Shape;319;p28">
              <a:extLst>
                <a:ext uri="{FF2B5EF4-FFF2-40B4-BE49-F238E27FC236}">
                  <a16:creationId xmlns:a16="http://schemas.microsoft.com/office/drawing/2014/main" id="{46326684-FBF8-4F3F-9D3A-5031DBADC5A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9195" t="38943" r="83500" b="44093"/>
            <a:stretch/>
          </p:blipFill>
          <p:spPr>
            <a:xfrm rot="-5400000">
              <a:off x="8135475" y="4199682"/>
              <a:ext cx="668023" cy="71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20;p2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F7D67DD-340B-4811-8309-52CC9EED684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5274" t="40644" r="43356" b="47256"/>
            <a:stretch/>
          </p:blipFill>
          <p:spPr>
            <a:xfrm rot="-5400000">
              <a:off x="6553005" y="2179529"/>
              <a:ext cx="3782860" cy="5073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27BAC8-D0AE-4381-8A9E-5A184452F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90" y="1270864"/>
            <a:ext cx="1274174" cy="12193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9C3927-52CA-4765-8B24-E49A650E1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498" y="1266719"/>
            <a:ext cx="1225402" cy="9815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C5E592-7DD2-42A0-9407-BD6C8C2EE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475" y="1261354"/>
            <a:ext cx="1761897" cy="1097375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DF926EE7-651F-4095-8D16-B81BC11FB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405" y="1260552"/>
            <a:ext cx="1255885" cy="841321"/>
          </a:xfrm>
          <a:prstGeom prst="rect">
            <a:avLst/>
          </a:prstGeom>
        </p:spPr>
      </p:pic>
      <p:pic>
        <p:nvPicPr>
          <p:cNvPr id="222" name="Рисунок 221">
            <a:extLst>
              <a:ext uri="{FF2B5EF4-FFF2-40B4-BE49-F238E27FC236}">
                <a16:creationId xmlns:a16="http://schemas.microsoft.com/office/drawing/2014/main" id="{671F0058-FB93-4485-A4E9-4ABD7FFEB4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3106" y="1241666"/>
            <a:ext cx="981541" cy="969348"/>
          </a:xfrm>
          <a:prstGeom prst="rect">
            <a:avLst/>
          </a:prstGeom>
        </p:spPr>
      </p:pic>
      <p:pic>
        <p:nvPicPr>
          <p:cNvPr id="240" name="Рисунок 239">
            <a:extLst>
              <a:ext uri="{FF2B5EF4-FFF2-40B4-BE49-F238E27FC236}">
                <a16:creationId xmlns:a16="http://schemas.microsoft.com/office/drawing/2014/main" id="{C00173CC-828E-41C6-BCA1-BA0EEB583B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131" y="3745292"/>
            <a:ext cx="1761897" cy="1091279"/>
          </a:xfrm>
          <a:prstGeom prst="rect">
            <a:avLst/>
          </a:prstGeom>
        </p:spPr>
      </p:pic>
      <p:pic>
        <p:nvPicPr>
          <p:cNvPr id="251" name="Рисунок 250">
            <a:extLst>
              <a:ext uri="{FF2B5EF4-FFF2-40B4-BE49-F238E27FC236}">
                <a16:creationId xmlns:a16="http://schemas.microsoft.com/office/drawing/2014/main" id="{8567AF26-8A16-4A50-9878-BD9EB0D80A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6616" y="3739478"/>
            <a:ext cx="573074" cy="786452"/>
          </a:xfrm>
          <a:prstGeom prst="rect">
            <a:avLst/>
          </a:prstGeom>
        </p:spPr>
      </p:pic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DB23C2E2-417C-4ABC-83F2-FA5129BF7B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9016" y="3700450"/>
            <a:ext cx="963251" cy="1164437"/>
          </a:xfrm>
          <a:prstGeom prst="rect">
            <a:avLst/>
          </a:prstGeom>
        </p:spPr>
      </p:pic>
      <p:pic>
        <p:nvPicPr>
          <p:cNvPr id="291" name="Рисунок 290">
            <a:extLst>
              <a:ext uri="{FF2B5EF4-FFF2-40B4-BE49-F238E27FC236}">
                <a16:creationId xmlns:a16="http://schemas.microsoft.com/office/drawing/2014/main" id="{02A1059F-9749-4342-B460-4974298B07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67874" y="3703782"/>
            <a:ext cx="1652159" cy="1030313"/>
          </a:xfrm>
          <a:prstGeom prst="rect">
            <a:avLst/>
          </a:prstGeom>
        </p:spPr>
      </p:pic>
      <p:sp>
        <p:nvSpPr>
          <p:cNvPr id="293" name="TextBox 292">
            <a:extLst>
              <a:ext uri="{FF2B5EF4-FFF2-40B4-BE49-F238E27FC236}">
                <a16:creationId xmlns:a16="http://schemas.microsoft.com/office/drawing/2014/main" id="{E3D50D57-19D6-4B2A-BCC6-14233D4E4FB2}"/>
              </a:ext>
            </a:extLst>
          </p:cNvPr>
          <p:cNvSpPr txBox="1"/>
          <p:nvPr/>
        </p:nvSpPr>
        <p:spPr>
          <a:xfrm>
            <a:off x="2791234" y="2640825"/>
            <a:ext cx="2300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Публикация чертежей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D7F3412E-D6EB-43BD-8DD7-704966EF018E}"/>
              </a:ext>
            </a:extLst>
          </p:cNvPr>
          <p:cNvSpPr txBox="1"/>
          <p:nvPr/>
        </p:nvSpPr>
        <p:spPr>
          <a:xfrm>
            <a:off x="7453920" y="2680680"/>
            <a:ext cx="1420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Пометки, </a:t>
            </a:r>
          </a:p>
          <a:p>
            <a:pPr algn="ctr"/>
            <a:r>
              <a:rPr lang="ru-RU" dirty="0"/>
              <a:t>облака</a:t>
            </a:r>
            <a:endParaRPr lang="en-US" dirty="0"/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278F5F13-15CC-4E74-9651-0363926BE764}"/>
              </a:ext>
            </a:extLst>
          </p:cNvPr>
          <p:cNvSpPr txBox="1"/>
          <p:nvPr/>
        </p:nvSpPr>
        <p:spPr>
          <a:xfrm>
            <a:off x="8774269" y="2688014"/>
            <a:ext cx="2300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Акты приема-передачи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6C450BC2-C8B4-4445-988B-CADFD3D4456B}"/>
              </a:ext>
            </a:extLst>
          </p:cNvPr>
          <p:cNvSpPr txBox="1"/>
          <p:nvPr/>
        </p:nvSpPr>
        <p:spPr>
          <a:xfrm>
            <a:off x="696208" y="4937698"/>
            <a:ext cx="2300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Проверка, замечания,</a:t>
            </a:r>
          </a:p>
          <a:p>
            <a:pPr algn="ctr"/>
            <a:r>
              <a:rPr lang="ru-RU" dirty="0"/>
              <a:t>исправление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C1F92D51-D6B4-491A-B69D-F03C6D673158}"/>
              </a:ext>
            </a:extLst>
          </p:cNvPr>
          <p:cNvSpPr txBox="1"/>
          <p:nvPr/>
        </p:nvSpPr>
        <p:spPr>
          <a:xfrm>
            <a:off x="3025750" y="4954279"/>
            <a:ext cx="2300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Утверждение документов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F81B332A-F8B8-4ED8-88BD-95A3AE239D9E}"/>
              </a:ext>
            </a:extLst>
          </p:cNvPr>
          <p:cNvSpPr txBox="1"/>
          <p:nvPr/>
        </p:nvSpPr>
        <p:spPr>
          <a:xfrm>
            <a:off x="5479360" y="4954279"/>
            <a:ext cx="2300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Мониторинг и отчеты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9ACB11FE-A60E-411F-9A4B-19D77085847A}"/>
              </a:ext>
            </a:extLst>
          </p:cNvPr>
          <p:cNvSpPr txBox="1"/>
          <p:nvPr/>
        </p:nvSpPr>
        <p:spPr>
          <a:xfrm>
            <a:off x="8148896" y="4954280"/>
            <a:ext cx="1970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Мобильный доступ</a:t>
            </a: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65CA01D1-46BB-4B4A-BF6F-66C0A96B7AD7}"/>
              </a:ext>
            </a:extLst>
          </p:cNvPr>
          <p:cNvSpPr txBox="1"/>
          <p:nvPr/>
        </p:nvSpPr>
        <p:spPr>
          <a:xfrm>
            <a:off x="4884929" y="2653877"/>
            <a:ext cx="2300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Сравнение </a:t>
            </a:r>
          </a:p>
          <a:p>
            <a:pPr algn="ctr"/>
            <a:r>
              <a:rPr lang="ru-RU" dirty="0"/>
              <a:t>2</a:t>
            </a:r>
            <a:r>
              <a:rPr lang="en-US" dirty="0"/>
              <a:t>D &amp; 3D</a:t>
            </a:r>
          </a:p>
        </p:txBody>
      </p:sp>
    </p:spTree>
    <p:extLst>
      <p:ext uri="{BB962C8B-B14F-4D97-AF65-F5344CB8AC3E}">
        <p14:creationId xmlns:p14="http://schemas.microsoft.com/office/powerpoint/2010/main" val="10819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331" y="404883"/>
            <a:ext cx="10916478" cy="615535"/>
          </a:xfrm>
        </p:spPr>
        <p:txBody>
          <a:bodyPr/>
          <a:lstStyle/>
          <a:p>
            <a:r>
              <a:rPr lang="ru-RU" dirty="0"/>
              <a:t>Функционал </a:t>
            </a:r>
            <a:r>
              <a:rPr lang="en-US" dirty="0"/>
              <a:t>BIM 360 Docs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922466" y="-18875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grpSp>
        <p:nvGrpSpPr>
          <p:cNvPr id="8" name="Google Shape;318;p28">
            <a:extLst>
              <a:ext uri="{FF2B5EF4-FFF2-40B4-BE49-F238E27FC236}">
                <a16:creationId xmlns:a16="http://schemas.microsoft.com/office/drawing/2014/main" id="{5C74C928-69DC-4B54-9745-26E43F29A482}"/>
              </a:ext>
            </a:extLst>
          </p:cNvPr>
          <p:cNvGrpSpPr/>
          <p:nvPr/>
        </p:nvGrpSpPr>
        <p:grpSpPr>
          <a:xfrm>
            <a:off x="11150983" y="1020418"/>
            <a:ext cx="711200" cy="4347542"/>
            <a:chOff x="8113887" y="541751"/>
            <a:chExt cx="711200" cy="4347542"/>
          </a:xfrm>
        </p:grpSpPr>
        <p:pic>
          <p:nvPicPr>
            <p:cNvPr id="9" name="Google Shape;319;p28">
              <a:extLst>
                <a:ext uri="{FF2B5EF4-FFF2-40B4-BE49-F238E27FC236}">
                  <a16:creationId xmlns:a16="http://schemas.microsoft.com/office/drawing/2014/main" id="{46326684-FBF8-4F3F-9D3A-5031DBADC5A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9195" t="38943" r="83500" b="44093"/>
            <a:stretch/>
          </p:blipFill>
          <p:spPr>
            <a:xfrm rot="-5400000">
              <a:off x="8135475" y="4199682"/>
              <a:ext cx="668023" cy="71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20;p2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F7D67DD-340B-4811-8309-52CC9EED684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5274" t="40644" r="43356" b="47256"/>
            <a:stretch/>
          </p:blipFill>
          <p:spPr>
            <a:xfrm rot="-5400000">
              <a:off x="6553005" y="2179529"/>
              <a:ext cx="3782860" cy="5073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A1493E-FAAE-42C0-9DDD-8949A398F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17" y="1059689"/>
            <a:ext cx="4616833" cy="24673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2852C8-6186-43FE-9CED-E9E6F25B71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656" t="13750" b="14879"/>
          <a:stretch/>
        </p:blipFill>
        <p:spPr>
          <a:xfrm>
            <a:off x="5200650" y="942975"/>
            <a:ext cx="5620515" cy="39348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6F303D-4AB7-4C0C-9CE9-C26CD6184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888" y="2952750"/>
            <a:ext cx="8724950" cy="350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331" y="404883"/>
            <a:ext cx="10916478" cy="615535"/>
          </a:xfrm>
        </p:spPr>
        <p:txBody>
          <a:bodyPr/>
          <a:lstStyle/>
          <a:p>
            <a:r>
              <a:rPr lang="ru-RU" dirty="0"/>
              <a:t>Функционал </a:t>
            </a:r>
            <a:r>
              <a:rPr lang="en-US" dirty="0"/>
              <a:t>BIM 360 Design (+Docs)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922466" y="0"/>
            <a:ext cx="1269534" cy="6200775"/>
          </a:xfrm>
          <a:prstGeom prst="rect">
            <a:avLst/>
          </a:prstGeom>
          <a:gradFill flip="none" rotWithShape="1">
            <a:gsLst>
              <a:gs pos="0">
                <a:srgbClr val="CE183F">
                  <a:alpha val="69804"/>
                </a:srgbClr>
              </a:gs>
              <a:gs pos="100000">
                <a:srgbClr val="008FFA">
                  <a:alpha val="69804"/>
                </a:srgbClr>
              </a:gs>
            </a:gsLst>
            <a:lin ang="18900000" scaled="1"/>
            <a:tileRect/>
          </a:gradFill>
        </p:spPr>
        <p:txBody>
          <a:bodyPr wrap="square" lIns="0" tIns="0" rIns="0" bIns="0" rtlCol="0" anchor="ctr"/>
          <a:lstStyle/>
          <a:p>
            <a:pPr algn="ctr"/>
            <a:endParaRPr lang="ru-RU" sz="1092" dirty="0">
              <a:solidFill>
                <a:srgbClr val="B0173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2B5301-130A-4EA2-9C1A-A894FE5F8636}"/>
              </a:ext>
            </a:extLst>
          </p:cNvPr>
          <p:cNvSpPr txBox="1"/>
          <p:nvPr/>
        </p:nvSpPr>
        <p:spPr>
          <a:xfrm>
            <a:off x="587375" y="994495"/>
            <a:ext cx="10429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Для моделирования здания потребуется </a:t>
            </a:r>
            <a:r>
              <a:rPr lang="en-US" sz="2000" u="sng" dirty="0">
                <a:latin typeface="+mj-lt"/>
              </a:rPr>
              <a:t>Autodesk Revit</a:t>
            </a:r>
            <a:endParaRPr lang="ru-RU" sz="2000" u="sng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+mj-lt"/>
              </a:rPr>
              <a:t>Для инфраструктуры и внешние инженерные сети потребуется </a:t>
            </a:r>
            <a:r>
              <a:rPr lang="en-US" sz="2000" u="sng" dirty="0">
                <a:latin typeface="+mj-lt"/>
              </a:rPr>
              <a:t>Civil 3D</a:t>
            </a:r>
            <a:r>
              <a:rPr lang="en-US" sz="2000" dirty="0">
                <a:latin typeface="+mj-lt"/>
              </a:rPr>
              <a:t> </a:t>
            </a:r>
            <a:r>
              <a:rPr lang="ru-RU" sz="2000" dirty="0">
                <a:latin typeface="+mj-lt"/>
              </a:rPr>
              <a:t>и </a:t>
            </a:r>
            <a:r>
              <a:rPr lang="en-US" sz="2000" u="sng" dirty="0">
                <a:latin typeface="+mj-lt"/>
              </a:rPr>
              <a:t>Autodesk Desktop Connector</a:t>
            </a:r>
            <a:r>
              <a:rPr lang="ru-RU" sz="2000" u="sng" dirty="0">
                <a:latin typeface="+mj-lt"/>
              </a:rPr>
              <a:t> </a:t>
            </a:r>
            <a:endParaRPr lang="en-US" sz="2000" u="sng" dirty="0">
              <a:latin typeface="+mj-lt"/>
            </a:endParaRPr>
          </a:p>
          <a:p>
            <a:endParaRPr lang="en-US" dirty="0"/>
          </a:p>
          <a:p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ED8E18-9FB5-4493-9FD9-A4DD2903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33119" y="2948602"/>
            <a:ext cx="2743009" cy="808253"/>
          </a:xfrm>
          <a:prstGeom prst="rect">
            <a:avLst/>
          </a:prstGeom>
        </p:spPr>
      </p:pic>
      <p:pic>
        <p:nvPicPr>
          <p:cNvPr id="9" name="Google Shape;630;p40">
            <a:extLst>
              <a:ext uri="{FF2B5EF4-FFF2-40B4-BE49-F238E27FC236}">
                <a16:creationId xmlns:a16="http://schemas.microsoft.com/office/drawing/2014/main" id="{379125A9-F0CA-4967-8F7D-923C7DCBA0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8430" t="2494"/>
          <a:stretch/>
        </p:blipFill>
        <p:spPr>
          <a:xfrm>
            <a:off x="625475" y="2229155"/>
            <a:ext cx="1699113" cy="112478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473041-1D50-4234-BBF8-835556AFD9DD}"/>
              </a:ext>
            </a:extLst>
          </p:cNvPr>
          <p:cNvSpPr txBox="1"/>
          <p:nvPr/>
        </p:nvSpPr>
        <p:spPr>
          <a:xfrm>
            <a:off x="561562" y="3401794"/>
            <a:ext cx="182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Контроль доступа</a:t>
            </a:r>
          </a:p>
        </p:txBody>
      </p:sp>
      <p:pic>
        <p:nvPicPr>
          <p:cNvPr id="11" name="Google Shape;631;p40">
            <a:extLst>
              <a:ext uri="{FF2B5EF4-FFF2-40B4-BE49-F238E27FC236}">
                <a16:creationId xmlns:a16="http://schemas.microsoft.com/office/drawing/2014/main" id="{1213F5B2-CA1B-436B-A9A9-130F5EF87B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" t="1" r="68413" b="762"/>
          <a:stretch/>
        </p:blipFill>
        <p:spPr>
          <a:xfrm>
            <a:off x="2666531" y="2224576"/>
            <a:ext cx="1712737" cy="112478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0A0D46-70D2-4800-8FE9-03B24B3F59B2}"/>
              </a:ext>
            </a:extLst>
          </p:cNvPr>
          <p:cNvSpPr txBox="1"/>
          <p:nvPr/>
        </p:nvSpPr>
        <p:spPr>
          <a:xfrm>
            <a:off x="2666531" y="3401794"/>
            <a:ext cx="182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Контроль версионности</a:t>
            </a:r>
          </a:p>
        </p:txBody>
      </p:sp>
      <p:pic>
        <p:nvPicPr>
          <p:cNvPr id="13" name="Google Shape;633;p40">
            <a:extLst>
              <a:ext uri="{FF2B5EF4-FFF2-40B4-BE49-F238E27FC236}">
                <a16:creationId xmlns:a16="http://schemas.microsoft.com/office/drawing/2014/main" id="{C51077FC-8EB7-47F7-8527-F7BAE94041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31" t="671"/>
          <a:stretch/>
        </p:blipFill>
        <p:spPr>
          <a:xfrm>
            <a:off x="4855180" y="2224575"/>
            <a:ext cx="1704696" cy="11247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A62D96-62BC-4F42-940B-39C357F07947}"/>
              </a:ext>
            </a:extLst>
          </p:cNvPr>
          <p:cNvSpPr txBox="1"/>
          <p:nvPr/>
        </p:nvSpPr>
        <p:spPr>
          <a:xfrm>
            <a:off x="4847595" y="3401794"/>
            <a:ext cx="182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Управления моделями</a:t>
            </a:r>
          </a:p>
        </p:txBody>
      </p:sp>
      <p:pic>
        <p:nvPicPr>
          <p:cNvPr id="15" name="Google Shape;636;p40">
            <a:extLst>
              <a:ext uri="{FF2B5EF4-FFF2-40B4-BE49-F238E27FC236}">
                <a16:creationId xmlns:a16="http://schemas.microsoft.com/office/drawing/2014/main" id="{1A186320-9B3B-465D-85F6-F55C7AE3E32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033" b="790"/>
          <a:stretch/>
        </p:blipFill>
        <p:spPr>
          <a:xfrm>
            <a:off x="7070599" y="2224575"/>
            <a:ext cx="1703694" cy="11247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077EE3-93FE-4032-85AD-E9EB287EE5BB}"/>
              </a:ext>
            </a:extLst>
          </p:cNvPr>
          <p:cNvSpPr txBox="1"/>
          <p:nvPr/>
        </p:nvSpPr>
        <p:spPr>
          <a:xfrm>
            <a:off x="7053702" y="3401794"/>
            <a:ext cx="182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Временная шкала проекта</a:t>
            </a:r>
          </a:p>
        </p:txBody>
      </p:sp>
      <p:grpSp>
        <p:nvGrpSpPr>
          <p:cNvPr id="17" name="Google Shape;645;p40">
            <a:extLst>
              <a:ext uri="{FF2B5EF4-FFF2-40B4-BE49-F238E27FC236}">
                <a16:creationId xmlns:a16="http://schemas.microsoft.com/office/drawing/2014/main" id="{5CF55012-5091-4381-B50A-D7862733A117}"/>
              </a:ext>
            </a:extLst>
          </p:cNvPr>
          <p:cNvGrpSpPr/>
          <p:nvPr/>
        </p:nvGrpSpPr>
        <p:grpSpPr>
          <a:xfrm>
            <a:off x="1222174" y="4169639"/>
            <a:ext cx="1699113" cy="1109188"/>
            <a:chOff x="-6970" y="3438140"/>
            <a:chExt cx="2612361" cy="1705360"/>
          </a:xfrm>
        </p:grpSpPr>
        <p:pic>
          <p:nvPicPr>
            <p:cNvPr id="19" name="Google Shape;646;p40">
              <a:extLst>
                <a:ext uri="{FF2B5EF4-FFF2-40B4-BE49-F238E27FC236}">
                  <a16:creationId xmlns:a16="http://schemas.microsoft.com/office/drawing/2014/main" id="{3FDCF0A3-1989-46C3-A56A-923AC07E0BA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b="1130"/>
            <a:stretch/>
          </p:blipFill>
          <p:spPr>
            <a:xfrm>
              <a:off x="-6970" y="3438140"/>
              <a:ext cx="2612361" cy="1705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647;p40">
              <a:extLst>
                <a:ext uri="{FF2B5EF4-FFF2-40B4-BE49-F238E27FC236}">
                  <a16:creationId xmlns:a16="http://schemas.microsoft.com/office/drawing/2014/main" id="{5AF870D1-87A6-41E4-A83E-A84ED8EEC9B2}"/>
                </a:ext>
              </a:extLst>
            </p:cNvPr>
            <p:cNvSpPr/>
            <p:nvPr/>
          </p:nvSpPr>
          <p:spPr>
            <a:xfrm>
              <a:off x="425090" y="4372584"/>
              <a:ext cx="1867641" cy="736311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" name="Google Shape;648;p40">
              <a:extLst>
                <a:ext uri="{FF2B5EF4-FFF2-40B4-BE49-F238E27FC236}">
                  <a16:creationId xmlns:a16="http://schemas.microsoft.com/office/drawing/2014/main" id="{97761035-5CD9-4526-9C9B-A9F90452A07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6739" t="53521" r="14854" b="3032"/>
            <a:stretch/>
          </p:blipFill>
          <p:spPr>
            <a:xfrm>
              <a:off x="758275" y="4338739"/>
              <a:ext cx="1201271" cy="5037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7E71846-EE9E-4812-BF75-C7E0075BF014}"/>
              </a:ext>
            </a:extLst>
          </p:cNvPr>
          <p:cNvSpPr txBox="1"/>
          <p:nvPr/>
        </p:nvSpPr>
        <p:spPr>
          <a:xfrm>
            <a:off x="625474" y="5271032"/>
            <a:ext cx="2901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Совместное облачное  использование  </a:t>
            </a:r>
            <a:endParaRPr lang="en-US" dirty="0"/>
          </a:p>
          <a:p>
            <a:pPr algn="ctr"/>
            <a:r>
              <a:rPr lang="ru-RU" dirty="0"/>
              <a:t>с помощью  ПО </a:t>
            </a:r>
            <a:r>
              <a:rPr lang="en-US" dirty="0"/>
              <a:t>Revit</a:t>
            </a:r>
            <a:r>
              <a:rPr lang="ru-RU" dirty="0"/>
              <a:t> </a:t>
            </a:r>
          </a:p>
        </p:txBody>
      </p:sp>
      <p:pic>
        <p:nvPicPr>
          <p:cNvPr id="22" name="Google Shape;635;p40">
            <a:extLst>
              <a:ext uri="{FF2B5EF4-FFF2-40B4-BE49-F238E27FC236}">
                <a16:creationId xmlns:a16="http://schemas.microsoft.com/office/drawing/2014/main" id="{2C8DA2BF-AD5D-4800-9569-4D72286C636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4274" r="34634"/>
          <a:stretch/>
        </p:blipFill>
        <p:spPr>
          <a:xfrm>
            <a:off x="3885730" y="4062712"/>
            <a:ext cx="1707367" cy="112478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E886863-0E8E-474F-8096-FBFC26809B92}"/>
              </a:ext>
            </a:extLst>
          </p:cNvPr>
          <p:cNvSpPr txBox="1"/>
          <p:nvPr/>
        </p:nvSpPr>
        <p:spPr>
          <a:xfrm>
            <a:off x="3825944" y="5271032"/>
            <a:ext cx="182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Панель изменений</a:t>
            </a:r>
          </a:p>
        </p:txBody>
      </p:sp>
      <p:pic>
        <p:nvPicPr>
          <p:cNvPr id="25" name="Google Shape;634;p40">
            <a:extLst>
              <a:ext uri="{FF2B5EF4-FFF2-40B4-BE49-F238E27FC236}">
                <a16:creationId xmlns:a16="http://schemas.microsoft.com/office/drawing/2014/main" id="{62FE8042-A5FA-4DE6-8CA6-92E71557B08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68292" r="256"/>
          <a:stretch/>
        </p:blipFill>
        <p:spPr>
          <a:xfrm>
            <a:off x="6053717" y="4060698"/>
            <a:ext cx="1725359" cy="114114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CFB277A-0909-44EE-B943-484B36EEC7AF}"/>
              </a:ext>
            </a:extLst>
          </p:cNvPr>
          <p:cNvSpPr txBox="1"/>
          <p:nvPr/>
        </p:nvSpPr>
        <p:spPr>
          <a:xfrm>
            <a:off x="5952138" y="5271032"/>
            <a:ext cx="182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Изолирование изменений</a:t>
            </a:r>
          </a:p>
        </p:txBody>
      </p:sp>
    </p:spTree>
    <p:extLst>
      <p:ext uri="{BB962C8B-B14F-4D97-AF65-F5344CB8AC3E}">
        <p14:creationId xmlns:p14="http://schemas.microsoft.com/office/powerpoint/2010/main" val="129992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Softline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FC000"/>
      </a:accent2>
      <a:accent3>
        <a:srgbClr val="0070C0"/>
      </a:accent3>
      <a:accent4>
        <a:srgbClr val="F59F2A"/>
      </a:accent4>
      <a:accent5>
        <a:srgbClr val="D8D8D8"/>
      </a:accent5>
      <a:accent6>
        <a:srgbClr val="757070"/>
      </a:accent6>
      <a:hlink>
        <a:srgbClr val="0563C1"/>
      </a:hlink>
      <a:folHlink>
        <a:srgbClr val="954F72"/>
      </a:folHlink>
    </a:clrScheme>
    <a:fontScheme name="Softlin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B01736"/>
        </a:solidFill>
      </a:spPr>
      <a:bodyPr wrap="square" lIns="0" tIns="0" rIns="0" bIns="0" rtlCol="0"/>
      <a:lstStyle>
        <a:defPPr>
          <a:defRPr sz="1092">
            <a:solidFill>
              <a:srgbClr val="B01736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B410F8C26B14C4EAA9B38807DA7F927" ma:contentTypeVersion="0" ma:contentTypeDescription="Создание документа." ma:contentTypeScope="" ma:versionID="f00929085ed27cbf91542d4b912796f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AADACF-01B5-4DD1-8484-1433BC39E8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25CCB3-F7FB-45EE-81B1-52F892E5CC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7D1A0A2-5E71-4FE7-B206-11CE9406D072}">
  <ds:schemaRefs>
    <ds:schemaRef ds:uri="http://purl.org/dc/dcmitype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2731</TotalTime>
  <Words>1177</Words>
  <Application>Microsoft Office PowerPoint</Application>
  <PresentationFormat>Широкоэкранный</PresentationFormat>
  <Paragraphs>301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Arial</vt:lpstr>
      <vt:lpstr>Calibri</vt:lpstr>
      <vt:lpstr>Harmonia Sans Pro Cyr</vt:lpstr>
      <vt:lpstr>Roboto</vt:lpstr>
      <vt:lpstr>Segoe UI</vt:lpstr>
      <vt:lpstr>Segoe UI Light</vt:lpstr>
      <vt:lpstr>Segoe UI Semibold</vt:lpstr>
      <vt:lpstr>Segoe UI Semilight</vt:lpstr>
      <vt:lpstr>Wingdings</vt:lpstr>
      <vt:lpstr>Тема Office</vt:lpstr>
      <vt:lpstr>Презентация PowerPoint</vt:lpstr>
      <vt:lpstr>ОТРАСЛЕВЫЕ ТЕНДЕНЦИИ</vt:lpstr>
      <vt:lpstr>Презентация PowerPoint</vt:lpstr>
      <vt:lpstr>Презентация PowerPoint</vt:lpstr>
      <vt:lpstr>Презентация PowerPoint</vt:lpstr>
      <vt:lpstr>СОСТАВ ПАКЕТОВ BIM 360</vt:lpstr>
      <vt:lpstr>Функционал BIM 360 Docs</vt:lpstr>
      <vt:lpstr>Функционал BIM 360 Docs</vt:lpstr>
      <vt:lpstr>Функционал BIM 360 Design (+Docs)</vt:lpstr>
      <vt:lpstr>Функционал BIM 360 Design  для CIVIL 3D</vt:lpstr>
      <vt:lpstr>ПРОГРАМНЫЕ ОБЕСПЕЧЕНИЯ ДЛЯ ПРОЕКТОВ ИНФРАСТРУКТУРНОГО СТРОИТЕЛЬСТВА</vt:lpstr>
      <vt:lpstr>Функционал BIM 360 Design (+Docs)</vt:lpstr>
      <vt:lpstr>Функционал BIM 360 Design (+Docs)</vt:lpstr>
      <vt:lpstr>Функционал BIM 360 Glue (+Docs)</vt:lpstr>
      <vt:lpstr>Функционал BIM 360 Build (+Docs)</vt:lpstr>
      <vt:lpstr>Преимущества Autodesk BIM 360</vt:lpstr>
      <vt:lpstr>Орг. структура Autodesk BIM 360</vt:lpstr>
      <vt:lpstr>Порядок создания проекта Autodesk BIM 360</vt:lpstr>
      <vt:lpstr>Поддержка форматов Autodesk BIM 360</vt:lpstr>
      <vt:lpstr>Ребрендинг Autodesk BIM 360</vt:lpstr>
      <vt:lpstr>Ребрендинг Autodesk BIM 360</vt:lpstr>
      <vt:lpstr>Учебный центр Softline Education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Yuliya.Aksenova@softline.com</dc:creator>
  <cp:lastModifiedBy>Turmagambetov, Eskender</cp:lastModifiedBy>
  <cp:revision>330</cp:revision>
  <dcterms:created xsi:type="dcterms:W3CDTF">2017-03-30T13:07:43Z</dcterms:created>
  <dcterms:modified xsi:type="dcterms:W3CDTF">2021-06-10T03:51:19Z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0x0101006B410F8C26B14C4EAA9B38807DA7F927</vt:lpwstr>
  </property>
</Properties>
</file>